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CE61B-C909-480B-9738-B6C4DF7E570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366D5-2758-417A-BB1D-A6D4511C8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d9f7d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6600844" cy="1143007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latin typeface="Arial Narrow" pitchFamily="34" charset="0"/>
              </a:rPr>
              <a:t>Муниципальный тур областного конкурса профессионального мастерства «Воспитатель года 2020»</a:t>
            </a:r>
            <a:r>
              <a:rPr lang="ru-RU" b="1" i="1" dirty="0" smtClean="0">
                <a:solidFill>
                  <a:schemeClr val="tx2"/>
                </a:solidFill>
                <a:latin typeface="Arial Narrow" pitchFamily="34" charset="0"/>
              </a:rPr>
              <a:t/>
            </a:r>
            <a:br>
              <a:rPr lang="ru-RU" b="1" i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ru-RU" b="1" i="1" dirty="0" smtClean="0">
                <a:solidFill>
                  <a:schemeClr val="tx2"/>
                </a:solidFill>
                <a:latin typeface="Arial Narrow" pitchFamily="34" charset="0"/>
              </a:rPr>
              <a:t>Мастер-класс</a:t>
            </a:r>
            <a:endParaRPr lang="ru-RU" b="1" i="1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5343540" cy="3643338"/>
          </a:xfrm>
        </p:spPr>
        <p:txBody>
          <a:bodyPr>
            <a:normAutofit fontScale="92500"/>
          </a:bodyPr>
          <a:lstStyle/>
          <a:p>
            <a:r>
              <a:rPr lang="ru-RU" sz="4800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ngsana New" pitchFamily="18" charset="-34"/>
              </a:rPr>
              <a:t>Театр </a:t>
            </a:r>
            <a:r>
              <a:rPr lang="ru-RU" sz="4800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ngsana New" pitchFamily="18" charset="-34"/>
              </a:rPr>
              <a:t>на </a:t>
            </a:r>
            <a:r>
              <a:rPr lang="ru-RU" sz="4800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ngsana New" pitchFamily="18" charset="-34"/>
              </a:rPr>
              <a:t>дисках</a:t>
            </a:r>
          </a:p>
          <a:p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  <a:cs typeface="Angsana New" pitchFamily="18" charset="-34"/>
            </a:endParaRPr>
          </a:p>
          <a:p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ngsana New" pitchFamily="18" charset="-34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cs typeface="Angsana New" pitchFamily="18" charset="-34"/>
              </a:rPr>
              <a:t>Воспитатель детского сада «Белочка» СП МАОУ </a:t>
            </a:r>
            <a:r>
              <a:rPr lang="ru-RU" sz="2800" i="1" dirty="0" err="1" smtClean="0">
                <a:solidFill>
                  <a:srgbClr val="002060"/>
                </a:solidFill>
                <a:cs typeface="Angsana New" pitchFamily="18" charset="-34"/>
              </a:rPr>
              <a:t>Абатская</a:t>
            </a:r>
            <a:r>
              <a:rPr lang="ru-RU" sz="2800" i="1" dirty="0" smtClean="0">
                <a:solidFill>
                  <a:srgbClr val="002060"/>
                </a:solidFill>
                <a:cs typeface="Angsana New" pitchFamily="18" charset="-34"/>
              </a:rPr>
              <a:t> СОШ №1: Ильина Наталья Юрьевна</a:t>
            </a:r>
          </a:p>
          <a:p>
            <a:endParaRPr lang="ru-RU" sz="2400" i="1" dirty="0" smtClean="0">
              <a:solidFill>
                <a:schemeClr val="tx2">
                  <a:lumMod val="60000"/>
                  <a:lumOff val="40000"/>
                </a:schemeClr>
              </a:solidFill>
              <a:cs typeface="Angsana New" pitchFamily="18" charset="-34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cs typeface="Angsana New" pitchFamily="18" charset="-34"/>
              </a:rPr>
              <a:t>Декабрь 2020</a:t>
            </a:r>
            <a:endParaRPr lang="ru-RU" sz="2400" i="1" dirty="0">
              <a:solidFill>
                <a:srgbClr val="002060"/>
              </a:solidFill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59abfb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74638"/>
            <a:ext cx="5000660" cy="1939916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>
                <a:solidFill>
                  <a:srgbClr val="C00000"/>
                </a:solidFill>
              </a:rPr>
              <a:t>    К диску с помощью скотча прикрепляем бельевую резинку. Делаем круг из цветного картона и приклеиваем его с обратной стороны диска.</a:t>
            </a:r>
            <a:endParaRPr lang="ru-RU" sz="2400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14554"/>
            <a:ext cx="2143122" cy="2428892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2714620"/>
            <a:ext cx="2071702" cy="2500330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3643314"/>
            <a:ext cx="2071702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356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Затем обводим детали (уши, лапки, глаза и т.д.) и с помощью клея приклеиваем к диску.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20201202_1117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714488"/>
            <a:ext cx="2357454" cy="3286148"/>
          </a:xfrm>
          <a:prstGeom prst="rect">
            <a:avLst/>
          </a:prstGeom>
        </p:spPr>
      </p:pic>
      <p:pic>
        <p:nvPicPr>
          <p:cNvPr id="6" name="Рисунок 5" descr="IMG_20201202_1119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1785926"/>
            <a:ext cx="2357454" cy="2786082"/>
          </a:xfrm>
          <a:prstGeom prst="rect">
            <a:avLst/>
          </a:prstGeom>
        </p:spPr>
      </p:pic>
      <p:pic>
        <p:nvPicPr>
          <p:cNvPr id="7" name="Рисунок 6" descr="IMG_20201202_1125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6143636" y="1285860"/>
            <a:ext cx="2214578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_html_m4b6d1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Прорисовываем недостающие детали, можно закрепить с помощью прищепок.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G_20201202_1128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142984"/>
            <a:ext cx="2214578" cy="2571768"/>
          </a:xfrm>
          <a:prstGeom prst="rect">
            <a:avLst/>
          </a:prstGeom>
        </p:spPr>
      </p:pic>
      <p:pic>
        <p:nvPicPr>
          <p:cNvPr id="6" name="Рисунок 5" descr="IMG_20201202_1129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1214422"/>
            <a:ext cx="2428892" cy="2857520"/>
          </a:xfrm>
          <a:prstGeom prst="rect">
            <a:avLst/>
          </a:prstGeom>
        </p:spPr>
      </p:pic>
      <p:pic>
        <p:nvPicPr>
          <p:cNvPr id="7" name="Рисунок 6" descr="IMG_20201202_1129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1214422"/>
            <a:ext cx="2071684" cy="3000372"/>
          </a:xfrm>
          <a:prstGeom prst="rect">
            <a:avLst/>
          </a:prstGeom>
        </p:spPr>
      </p:pic>
      <p:pic>
        <p:nvPicPr>
          <p:cNvPr id="8" name="Рисунок 7" descr="IMG_20201202_1130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00100" y="4071942"/>
            <a:ext cx="3786196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_html_m4b6d1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IMG_20201203_0753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714356"/>
            <a:ext cx="2928958" cy="2714644"/>
          </a:xfrm>
          <a:prstGeom prst="rect">
            <a:avLst/>
          </a:prstGeom>
        </p:spPr>
      </p:pic>
      <p:pic>
        <p:nvPicPr>
          <p:cNvPr id="7" name="Рисунок 6" descr="IMG_20201203_0754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714356"/>
            <a:ext cx="3000396" cy="2786082"/>
          </a:xfrm>
          <a:prstGeom prst="rect">
            <a:avLst/>
          </a:prstGeom>
        </p:spPr>
      </p:pic>
      <p:pic>
        <p:nvPicPr>
          <p:cNvPr id="8" name="Рисунок 7" descr="IMG_20201203_0757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3429000"/>
            <a:ext cx="3429006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356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Индикатор настроения.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389-3896460_layers-are-one-the-most-powerful-tools-integrat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071546"/>
            <a:ext cx="1785950" cy="2786082"/>
          </a:xfrm>
          <a:prstGeom prst="rect">
            <a:avLst/>
          </a:prstGeom>
        </p:spPr>
      </p:pic>
      <p:pic>
        <p:nvPicPr>
          <p:cNvPr id="6" name="Рисунок 5" descr="36231312-silhouette-man-with-show-his-hands-up-vector-forma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357298"/>
            <a:ext cx="1714512" cy="2357454"/>
          </a:xfrm>
          <a:prstGeom prst="rect">
            <a:avLst/>
          </a:prstGeom>
        </p:spPr>
      </p:pic>
      <p:pic>
        <p:nvPicPr>
          <p:cNvPr id="7" name="Рисунок 6" descr="depositphotos_274811742-stock-illustration-silhouette-of-people-standing-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1357298"/>
            <a:ext cx="1790704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48" y="371475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Мне понравилось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378619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Заинтересовало и подняло настроение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3714752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Ни чего не изменилось в настроении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59abfb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8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_html_m4b6d1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Слова великих людей о театре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100" i="1" u="sng" dirty="0">
                <a:solidFill>
                  <a:srgbClr val="C00000"/>
                </a:solidFill>
              </a:rPr>
              <a:t>Николай Гоголь</a:t>
            </a:r>
            <a:r>
              <a:rPr lang="ru-RU" sz="3100" i="1" dirty="0">
                <a:solidFill>
                  <a:srgbClr val="C00000"/>
                </a:solidFill>
              </a:rPr>
              <a:t>:</a:t>
            </a:r>
            <a:r>
              <a:rPr lang="ru-RU" sz="3100" i="1" dirty="0"/>
              <a:t> </a:t>
            </a:r>
            <a:r>
              <a:rPr lang="ru-RU" sz="3100" i="1" dirty="0">
                <a:solidFill>
                  <a:srgbClr val="002060"/>
                </a:solidFill>
              </a:rPr>
              <a:t>«</a:t>
            </a:r>
            <a:r>
              <a:rPr lang="ru-RU" sz="3100" b="1" i="1" dirty="0">
                <a:solidFill>
                  <a:srgbClr val="002060"/>
                </a:solidFill>
              </a:rPr>
              <a:t>Театр – это такая кафедра</a:t>
            </a:r>
            <a:r>
              <a:rPr lang="ru-RU" sz="3100" i="1" dirty="0">
                <a:solidFill>
                  <a:srgbClr val="002060"/>
                </a:solidFill>
              </a:rPr>
              <a:t>, с которой можно много сказать миру добра».</a:t>
            </a:r>
            <a:r>
              <a:rPr lang="ru-RU" sz="3100" i="1" dirty="0"/>
              <a:t/>
            </a:r>
            <a:br>
              <a:rPr lang="ru-RU" sz="3100" i="1" dirty="0"/>
            </a:br>
            <a:r>
              <a:rPr lang="ru-RU" sz="3100" i="1" u="sng" dirty="0">
                <a:solidFill>
                  <a:srgbClr val="C00000"/>
                </a:solidFill>
              </a:rPr>
              <a:t>Франсуа-Мари Вольтер</a:t>
            </a:r>
            <a:r>
              <a:rPr lang="ru-RU" sz="3100" i="1" dirty="0">
                <a:solidFill>
                  <a:srgbClr val="C00000"/>
                </a:solidFill>
              </a:rPr>
              <a:t>:</a:t>
            </a:r>
            <a:r>
              <a:rPr lang="ru-RU" sz="3100" i="1" dirty="0"/>
              <a:t> </a:t>
            </a:r>
            <a:r>
              <a:rPr lang="ru-RU" sz="3100" i="1" dirty="0">
                <a:solidFill>
                  <a:srgbClr val="002060"/>
                </a:solidFill>
              </a:rPr>
              <a:t>«</a:t>
            </a:r>
            <a:r>
              <a:rPr lang="ru-RU" sz="3100" b="1" i="1" dirty="0">
                <a:solidFill>
                  <a:srgbClr val="002060"/>
                </a:solidFill>
              </a:rPr>
              <a:t>Театр поучает так</a:t>
            </a:r>
            <a:r>
              <a:rPr lang="ru-RU" sz="3100" i="1" dirty="0">
                <a:solidFill>
                  <a:srgbClr val="002060"/>
                </a:solidFill>
              </a:rPr>
              <a:t>, как этого не сделать толстой книге».</a:t>
            </a:r>
            <a:r>
              <a:rPr lang="ru-RU" sz="3100" i="1" dirty="0"/>
              <a:t/>
            </a:r>
            <a:br>
              <a:rPr lang="ru-RU" sz="3100" i="1" dirty="0"/>
            </a:br>
            <a:r>
              <a:rPr lang="ru-RU" sz="3100" i="1" u="sng" dirty="0">
                <a:solidFill>
                  <a:srgbClr val="C00000"/>
                </a:solidFill>
              </a:rPr>
              <a:t>Александр Герцен</a:t>
            </a:r>
            <a:r>
              <a:rPr lang="ru-RU" sz="3100" i="1" dirty="0">
                <a:solidFill>
                  <a:srgbClr val="C00000"/>
                </a:solidFill>
              </a:rPr>
              <a:t>: </a:t>
            </a:r>
            <a:r>
              <a:rPr lang="ru-RU" sz="3100" i="1" dirty="0">
                <a:solidFill>
                  <a:srgbClr val="002060"/>
                </a:solidFill>
              </a:rPr>
              <a:t>«</a:t>
            </a:r>
            <a:r>
              <a:rPr lang="ru-RU" sz="3100" b="1" i="1" dirty="0">
                <a:solidFill>
                  <a:srgbClr val="002060"/>
                </a:solidFill>
              </a:rPr>
              <a:t>Театр</a:t>
            </a:r>
            <a:r>
              <a:rPr lang="ru-RU" sz="3100" i="1" dirty="0">
                <a:solidFill>
                  <a:srgbClr val="002060"/>
                </a:solidFill>
              </a:rPr>
              <a:t> – высшая инстанция для решения жизненных вопросов».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356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14314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i="1" dirty="0" smtClean="0">
                <a:solidFill>
                  <a:srgbClr val="7030A0"/>
                </a:solidFill>
              </a:rPr>
              <a:t>Театр </a:t>
            </a:r>
            <a:r>
              <a:rPr lang="ru-RU" sz="2400" b="1" i="1" dirty="0">
                <a:solidFill>
                  <a:srgbClr val="7030A0"/>
                </a:solidFill>
              </a:rPr>
              <a:t>– это игра</a:t>
            </a:r>
            <a:r>
              <a:rPr lang="ru-RU" sz="2400" i="1" dirty="0">
                <a:solidFill>
                  <a:srgbClr val="7030A0"/>
                </a:solidFill>
              </a:rPr>
              <a:t>. А, ведущим видом </a:t>
            </a:r>
            <a:r>
              <a:rPr lang="ru-RU" sz="2400" b="1" i="1" dirty="0">
                <a:solidFill>
                  <a:srgbClr val="7030A0"/>
                </a:solidFill>
              </a:rPr>
              <a:t>деятельности детей</a:t>
            </a:r>
            <a:r>
              <a:rPr lang="ru-RU" sz="2400" i="1" dirty="0">
                <a:solidFill>
                  <a:srgbClr val="7030A0"/>
                </a:solidFill>
              </a:rPr>
              <a:t> дошкольного возраста является игра.</a:t>
            </a:r>
            <a:br>
              <a:rPr lang="ru-RU" sz="2400" i="1" dirty="0">
                <a:solidFill>
                  <a:srgbClr val="7030A0"/>
                </a:solidFill>
              </a:rPr>
            </a:br>
            <a:r>
              <a:rPr lang="ru-RU" sz="2400" b="1" i="1" dirty="0">
                <a:solidFill>
                  <a:srgbClr val="7030A0"/>
                </a:solidFill>
              </a:rPr>
              <a:t>Театрализованная деятельность</a:t>
            </a:r>
            <a:r>
              <a:rPr lang="ru-RU" sz="2400" i="1" dirty="0">
                <a:solidFill>
                  <a:srgbClr val="7030A0"/>
                </a:solidFill>
              </a:rPr>
              <a:t> позволяет решать многие педагогические задачи, касающиеся формирования выразительности </a:t>
            </a:r>
            <a:r>
              <a:rPr lang="ru-RU" sz="2400" b="1" i="1" dirty="0">
                <a:solidFill>
                  <a:srgbClr val="7030A0"/>
                </a:solidFill>
              </a:rPr>
              <a:t>речи ребенка</a:t>
            </a:r>
            <a:r>
              <a:rPr lang="ru-RU" sz="2400" i="1" dirty="0">
                <a:solidFill>
                  <a:srgbClr val="7030A0"/>
                </a:solidFill>
              </a:rPr>
              <a:t>, интеллектуального и художественно-эстетического воспитания.</a:t>
            </a:r>
            <a:br>
              <a:rPr lang="ru-RU" sz="2400" i="1" dirty="0">
                <a:solidFill>
                  <a:srgbClr val="7030A0"/>
                </a:solidFill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IMG_20180424_0919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714620"/>
            <a:ext cx="3071834" cy="2286016"/>
          </a:xfrm>
          <a:prstGeom prst="rect">
            <a:avLst/>
          </a:prstGeom>
        </p:spPr>
      </p:pic>
      <p:pic>
        <p:nvPicPr>
          <p:cNvPr id="8" name="Рисунок 7" descr="IMG_20180424_0921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2571744"/>
            <a:ext cx="3214710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5827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5" descr="image-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59abfb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74638"/>
            <a:ext cx="6043626" cy="79690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Театр из бумаги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6" name="Picture 2" descr="G:\DCIM\100PHOTO\SAM_2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85992"/>
            <a:ext cx="3000396" cy="2357454"/>
          </a:xfrm>
          <a:prstGeom prst="rect">
            <a:avLst/>
          </a:prstGeom>
          <a:noFill/>
        </p:spPr>
      </p:pic>
      <p:pic>
        <p:nvPicPr>
          <p:cNvPr id="7" name="Picture 2" descr="G:\DCIM\100PHOTO\SAM_28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143248"/>
            <a:ext cx="3138510" cy="2286017"/>
          </a:xfrm>
          <a:prstGeom prst="rect">
            <a:avLst/>
          </a:prstGeom>
          <a:noFill/>
        </p:spPr>
      </p:pic>
      <p:pic>
        <p:nvPicPr>
          <p:cNvPr id="8" name="Picture 2" descr="G:\DCIM\100PHOTO\SAM_28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762252" y="3809988"/>
            <a:ext cx="2762240" cy="2714644"/>
          </a:xfrm>
          <a:prstGeom prst="rect">
            <a:avLst/>
          </a:prstGeom>
          <a:noFill/>
        </p:spPr>
      </p:pic>
      <p:pic>
        <p:nvPicPr>
          <p:cNvPr id="9" name="Picture 3" descr="G:\DCIM\100PHOTO\SAM_28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1285860"/>
            <a:ext cx="314327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_html_m4b6d1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Театр из бросового материала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7" name="Picture 2" descr="G:\DCIM\100PHOTO\SAM_2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4286280" cy="3286148"/>
          </a:xfrm>
          <a:prstGeom prst="rect">
            <a:avLst/>
          </a:prstGeom>
          <a:noFill/>
        </p:spPr>
      </p:pic>
      <p:pic>
        <p:nvPicPr>
          <p:cNvPr id="8" name="Picture 3" descr="G:\DCIM\100PHOTO\SAM_28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14422"/>
            <a:ext cx="414340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d9f7d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6000792" cy="939784"/>
          </a:xfrm>
        </p:spPr>
        <p:txBody>
          <a:bodyPr/>
          <a:lstStyle/>
          <a:p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Театр на ложках</a:t>
            </a: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2" descr="G:\DCIM\100PHOTO\SAM_2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071546"/>
            <a:ext cx="3429024" cy="2714644"/>
          </a:xfrm>
          <a:prstGeom prst="rect">
            <a:avLst/>
          </a:prstGeom>
          <a:noFill/>
        </p:spPr>
      </p:pic>
      <p:pic>
        <p:nvPicPr>
          <p:cNvPr id="6" name="Picture 3" descr="G:\DCIM\100PHOTO\SAM_28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857628"/>
            <a:ext cx="342426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356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Театр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дисках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https://www.maam.ru/upload/blogs/detsad-485647-145675834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214422"/>
            <a:ext cx="2500330" cy="246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maam.ru/upload/blogs/detsad-485647-145675836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1" y="1071546"/>
            <a:ext cx="250032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www.maam.ru/upload/blogs/detsad-485647-1456757835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2357430"/>
            <a:ext cx="3286148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d9f7d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2951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Для работы нам понадобится</a:t>
            </a:r>
            <a:r>
              <a:rPr lang="ru-RU" sz="2400" i="1" dirty="0" smtClean="0">
                <a:solidFill>
                  <a:srgbClr val="002060"/>
                </a:solidFill>
              </a:rPr>
              <a:t/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FF0000"/>
                </a:solidFill>
              </a:rPr>
              <a:t>диски, скотч, клей, кисть для клея, цветная бумага, цветной картон, ножницы, бельевая резинка, прищепки</a:t>
            </a:r>
            <a:r>
              <a:rPr lang="ru-RU" sz="2400" i="1" dirty="0" smtClean="0">
                <a:solidFill>
                  <a:srgbClr val="002060"/>
                </a:solidFill>
              </a:rPr>
              <a:t>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G_20201202_1044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857364"/>
            <a:ext cx="2714626" cy="2928958"/>
          </a:xfrm>
          <a:prstGeom prst="rect">
            <a:avLst/>
          </a:prstGeom>
        </p:spPr>
      </p:pic>
      <p:pic>
        <p:nvPicPr>
          <p:cNvPr id="6" name="Рисунок 5" descr="IMG_20201202_1046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2214554"/>
            <a:ext cx="2571768" cy="32147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136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Муниципальный тур областного конкурса профессионального мастерства «Воспитатель года 2020» Мастер-класс</vt:lpstr>
      <vt:lpstr>Слова великих людей о театре Николай Гоголь: «Театр – это такая кафедра, с которой можно много сказать миру добра». Франсуа-Мари Вольтер: «Театр поучает так, как этого не сделать толстой книге». Александр Герцен: «Театр – высшая инстанция для решения жизненных вопросов».  </vt:lpstr>
      <vt:lpstr>Театр – это игра. А, ведущим видом деятельности детей дошкольного возраста является игра. Театрализованная деятельность позволяет решать многие педагогические задачи, касающиеся формирования выразительности речи ребенка, интеллектуального и художественно-эстетического воспитания. </vt:lpstr>
      <vt:lpstr>Слайд 4</vt:lpstr>
      <vt:lpstr>Театр из бумаги</vt:lpstr>
      <vt:lpstr>Театр из бросового материала</vt:lpstr>
      <vt:lpstr>Театр на ложках</vt:lpstr>
      <vt:lpstr>Театр на дисках</vt:lpstr>
      <vt:lpstr>Для работы нам понадобится диски, скотч, клей, кисть для клея, цветная бумага, цветной картон, ножницы, бельевая резинка, прищепки.</vt:lpstr>
      <vt:lpstr>    К диску с помощью скотча прикрепляем бельевую резинку. Делаем круг из цветного картона и приклеиваем его с обратной стороны диска.</vt:lpstr>
      <vt:lpstr>Затем обводим детали (уши, лапки, глаза и т.д.) и с помощью клея приклеиваем к диску.</vt:lpstr>
      <vt:lpstr>Прорисовываем недостающие детали, можно закрепить с помощью прищепок.</vt:lpstr>
      <vt:lpstr>Слайд 13</vt:lpstr>
      <vt:lpstr>Индикатор настроения.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Белочка</dc:creator>
  <cp:lastModifiedBy>Белочка</cp:lastModifiedBy>
  <cp:revision>27</cp:revision>
  <dcterms:created xsi:type="dcterms:W3CDTF">2020-12-02T02:49:09Z</dcterms:created>
  <dcterms:modified xsi:type="dcterms:W3CDTF">2020-12-03T03:57:32Z</dcterms:modified>
</cp:coreProperties>
</file>