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1" r:id="rId4"/>
    <p:sldId id="257" r:id="rId5"/>
    <p:sldId id="260" r:id="rId6"/>
    <p:sldId id="267" r:id="rId7"/>
    <p:sldId id="262" r:id="rId8"/>
    <p:sldId id="263" r:id="rId9"/>
    <p:sldId id="264" r:id="rId10"/>
    <p:sldId id="265" r:id="rId11"/>
    <p:sldId id="268" r:id="rId12"/>
    <p:sldId id="269" r:id="rId13"/>
    <p:sldId id="270"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CB55BF46-98FD-4121-8B11-6383B30FBD22}" type="datetimeFigureOut">
              <a:rPr lang="ru-RU" smtClean="0"/>
              <a:pPr/>
              <a:t>12.04.2017</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86A4F842-CA2D-4B11-A92D-F0BF2E248FE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B55BF46-98FD-4121-8B11-6383B30FBD22}" type="datetimeFigureOut">
              <a:rPr lang="ru-RU" smtClean="0"/>
              <a:pPr/>
              <a:t>12.04.2017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A4F842-CA2D-4B11-A92D-F0BF2E248FE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B55BF46-98FD-4121-8B11-6383B30FBD22}" type="datetimeFigureOut">
              <a:rPr lang="ru-RU" smtClean="0"/>
              <a:pPr/>
              <a:t>12.04.2017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A4F842-CA2D-4B11-A92D-F0BF2E248FE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CB55BF46-98FD-4121-8B11-6383B30FBD22}" type="datetimeFigureOut">
              <a:rPr lang="ru-RU" smtClean="0"/>
              <a:pPr/>
              <a:t>12.04.2017</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86A4F842-CA2D-4B11-A92D-F0BF2E248FE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CB55BF46-98FD-4121-8B11-6383B30FBD22}" type="datetimeFigureOut">
              <a:rPr lang="ru-RU" smtClean="0"/>
              <a:pPr/>
              <a:t>12.04.2017</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86A4F842-CA2D-4B11-A92D-F0BF2E248FEC}"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CB55BF46-98FD-4121-8B11-6383B30FBD22}" type="datetimeFigureOut">
              <a:rPr lang="ru-RU" smtClean="0"/>
              <a:pPr/>
              <a:t>12.04.2017</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6A4F842-CA2D-4B11-A92D-F0BF2E248FE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CB55BF46-98FD-4121-8B11-6383B30FBD22}" type="datetimeFigureOut">
              <a:rPr lang="ru-RU" smtClean="0"/>
              <a:pPr/>
              <a:t>12.04.2017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86A4F842-CA2D-4B11-A92D-F0BF2E248FEC}"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CB55BF46-98FD-4121-8B11-6383B30FBD22}" type="datetimeFigureOut">
              <a:rPr lang="ru-RU" smtClean="0"/>
              <a:pPr/>
              <a:t>12.04.2017</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A4F842-CA2D-4B11-A92D-F0BF2E248FE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CB55BF46-98FD-4121-8B11-6383B30FBD22}" type="datetimeFigureOut">
              <a:rPr lang="ru-RU" smtClean="0"/>
              <a:pPr/>
              <a:t>12.04.2017</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A4F842-CA2D-4B11-A92D-F0BF2E248FE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CB55BF46-98FD-4121-8B11-6383B30FBD22}" type="datetimeFigureOut">
              <a:rPr lang="ru-RU" smtClean="0"/>
              <a:pPr/>
              <a:t>12.04.2017</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A4F842-CA2D-4B11-A92D-F0BF2E248FE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CB55BF46-98FD-4121-8B11-6383B30FBD22}" type="datetimeFigureOut">
              <a:rPr lang="ru-RU" smtClean="0"/>
              <a:pPr/>
              <a:t>12.04.2017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6A4F842-CA2D-4B11-A92D-F0BF2E248FEC}"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CB55BF46-98FD-4121-8B11-6383B30FBD22}" type="datetimeFigureOut">
              <a:rPr lang="ru-RU" smtClean="0"/>
              <a:pPr/>
              <a:t>12.04.2017</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86A4F842-CA2D-4B11-A92D-F0BF2E248FEC}"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www.razumei-ka.ru/view_c.php?methody=13" TargetMode="External"/><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jpeg"/><Relationship Id="rId1" Type="http://schemas.openxmlformats.org/officeDocument/2006/relationships/slideLayout" Target="../slideLayouts/slideLayout4.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4853411"/>
            <a:ext cx="8191528" cy="1222375"/>
          </a:xfrm>
        </p:spPr>
        <p:txBody>
          <a:bodyPr>
            <a:normAutofit/>
          </a:bodyPr>
          <a:lstStyle/>
          <a:p>
            <a:pPr algn="ctr"/>
            <a:r>
              <a:rPr lang="ru-RU" sz="1800" b="1" cap="none" dirty="0" smtClean="0">
                <a:latin typeface="Times New Roman" pitchFamily="18" charset="0"/>
                <a:cs typeface="Times New Roman" pitchFamily="18" charset="0"/>
              </a:rPr>
              <a:t>                                                                                           Выполнила: Ильина Н.Ю.</a:t>
            </a:r>
            <a:br>
              <a:rPr lang="ru-RU" sz="1800" b="1" cap="none" dirty="0" smtClean="0">
                <a:latin typeface="Times New Roman" pitchFamily="18" charset="0"/>
                <a:cs typeface="Times New Roman" pitchFamily="18" charset="0"/>
              </a:rPr>
            </a:br>
            <a:r>
              <a:rPr lang="ru-RU" sz="1800" b="1" cap="none" dirty="0" smtClean="0">
                <a:latin typeface="Times New Roman" pitchFamily="18" charset="0"/>
                <a:cs typeface="Times New Roman" pitchFamily="18" charset="0"/>
              </a:rPr>
              <a:t/>
            </a:r>
            <a:br>
              <a:rPr lang="ru-RU" sz="1800" b="1" cap="none" dirty="0" smtClean="0">
                <a:latin typeface="Times New Roman" pitchFamily="18" charset="0"/>
                <a:cs typeface="Times New Roman" pitchFamily="18" charset="0"/>
              </a:rPr>
            </a:br>
            <a:r>
              <a:rPr lang="ru-RU" sz="1800" b="1" cap="none" dirty="0" smtClean="0">
                <a:latin typeface="Times New Roman" pitchFamily="18" charset="0"/>
                <a:cs typeface="Times New Roman" pitchFamily="18" charset="0"/>
              </a:rPr>
              <a:t>апрель 2017г</a:t>
            </a:r>
            <a:r>
              <a:rPr lang="ru-RU" sz="1800" b="1" dirty="0" smtClean="0">
                <a:latin typeface="Times New Roman" pitchFamily="18" charset="0"/>
                <a:cs typeface="Times New Roman" pitchFamily="18" charset="0"/>
              </a:rPr>
              <a:t/>
            </a:r>
            <a:br>
              <a:rPr lang="ru-RU" sz="1800" b="1"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81000" y="2214554"/>
            <a:ext cx="8458200" cy="2357454"/>
          </a:xfrm>
        </p:spPr>
        <p:txBody>
          <a:bodyPr>
            <a:normAutofit/>
          </a:bodyPr>
          <a:lstStyle/>
          <a:p>
            <a:pPr algn="ctr"/>
            <a:r>
              <a:rPr lang="ru-RU" sz="1800" dirty="0" smtClean="0">
                <a:latin typeface="Times New Roman" pitchFamily="18" charset="0"/>
                <a:cs typeface="Times New Roman" pitchFamily="18" charset="0"/>
              </a:rPr>
              <a:t>Детский сад «Белочка» СП МАОУ </a:t>
            </a:r>
            <a:r>
              <a:rPr lang="ru-RU" sz="1800" dirty="0" err="1" smtClean="0">
                <a:latin typeface="Times New Roman" pitchFamily="18" charset="0"/>
                <a:cs typeface="Times New Roman" pitchFamily="18" charset="0"/>
              </a:rPr>
              <a:t>Абатская</a:t>
            </a:r>
            <a:r>
              <a:rPr lang="ru-RU" sz="1800" dirty="0" smtClean="0">
                <a:latin typeface="Times New Roman" pitchFamily="18" charset="0"/>
                <a:cs typeface="Times New Roman" pitchFamily="18" charset="0"/>
              </a:rPr>
              <a:t> СОШ №1</a:t>
            </a:r>
          </a:p>
          <a:p>
            <a:pPr algn="ctr"/>
            <a:r>
              <a:rPr lang="ru-RU" sz="4800" b="1" dirty="0" smtClean="0">
                <a:latin typeface="Monotype Corsiva" pitchFamily="66" charset="0"/>
                <a:cs typeface="Times New Roman" pitchFamily="18" charset="0"/>
              </a:rPr>
              <a:t>Пальчиковый театр в развитии детей первой младшей группы.</a:t>
            </a:r>
          </a:p>
          <a:p>
            <a:pPr algn="ctr"/>
            <a:endParaRPr lang="ru-RU" sz="1800" dirty="0">
              <a:latin typeface="Times New Roman" pitchFamily="18" charset="0"/>
              <a:cs typeface="Times New Roman" pitchFamily="18" charset="0"/>
            </a:endParaRPr>
          </a:p>
        </p:txBody>
      </p:sp>
      <p:pic>
        <p:nvPicPr>
          <p:cNvPr id="1026" name="Picture 2" descr="C:\Users\User\Documents\ОРНАМЕНТ2.jpg"/>
          <p:cNvPicPr>
            <a:picLocks noChangeAspect="1" noChangeArrowheads="1"/>
          </p:cNvPicPr>
          <p:nvPr/>
        </p:nvPicPr>
        <p:blipFill>
          <a:blip r:embed="rId2"/>
          <a:srcRect/>
          <a:stretch>
            <a:fillRect/>
          </a:stretch>
        </p:blipFill>
        <p:spPr bwMode="auto">
          <a:xfrm>
            <a:off x="571472" y="357166"/>
            <a:ext cx="8215370" cy="164307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1800" cap="none" dirty="0" smtClean="0"/>
              <a:t/>
            </a:r>
            <a:br>
              <a:rPr lang="ru-RU" sz="1800" cap="none" dirty="0" smtClean="0"/>
            </a:br>
            <a:r>
              <a:rPr lang="ru-RU" sz="1800" cap="none" dirty="0" smtClean="0"/>
              <a:t/>
            </a:r>
            <a:br>
              <a:rPr lang="ru-RU" sz="1800" cap="none" dirty="0" smtClean="0"/>
            </a:br>
            <a:r>
              <a:rPr lang="ru-RU" sz="1800" cap="none" dirty="0" smtClean="0"/>
              <a:t/>
            </a:r>
            <a:br>
              <a:rPr lang="ru-RU" sz="1800" cap="none" dirty="0" smtClean="0"/>
            </a:br>
            <a:r>
              <a:rPr lang="ru-RU" sz="1800" cap="none" dirty="0" smtClean="0"/>
              <a:t/>
            </a:r>
            <a:br>
              <a:rPr lang="ru-RU" sz="1800" cap="none" dirty="0" smtClean="0"/>
            </a:br>
            <a:r>
              <a:rPr lang="ru-RU" sz="1800" cap="none" dirty="0" smtClean="0"/>
              <a:t/>
            </a:r>
            <a:br>
              <a:rPr lang="ru-RU" sz="1800" cap="none" dirty="0" smtClean="0"/>
            </a:br>
            <a:r>
              <a:rPr lang="ru-RU" sz="1800" cap="none" dirty="0" smtClean="0"/>
              <a:t/>
            </a:r>
            <a:br>
              <a:rPr lang="ru-RU" sz="1800" cap="none" dirty="0" smtClean="0"/>
            </a:br>
            <a:r>
              <a:rPr lang="ru-RU" sz="1800" b="1" cap="none" dirty="0" smtClean="0"/>
              <a:t>Пальчиковый театр из бросового и природного материала.</a:t>
            </a:r>
            <a:endParaRPr lang="ru-RU" sz="1800" b="1" cap="none" dirty="0"/>
          </a:p>
        </p:txBody>
      </p:sp>
      <p:pic>
        <p:nvPicPr>
          <p:cNvPr id="6" name="Picture 2" descr="C:\Users\User\Documents\ОРНАМЕНТ2.jpg"/>
          <p:cNvPicPr>
            <a:picLocks noChangeAspect="1" noChangeArrowheads="1"/>
          </p:cNvPicPr>
          <p:nvPr/>
        </p:nvPicPr>
        <p:blipFill>
          <a:blip r:embed="rId2"/>
          <a:srcRect/>
          <a:stretch>
            <a:fillRect/>
          </a:stretch>
        </p:blipFill>
        <p:spPr bwMode="auto">
          <a:xfrm>
            <a:off x="285720" y="285728"/>
            <a:ext cx="8715436" cy="1143008"/>
          </a:xfrm>
          <a:prstGeom prst="rect">
            <a:avLst/>
          </a:prstGeom>
          <a:noFill/>
        </p:spPr>
      </p:pic>
      <p:pic>
        <p:nvPicPr>
          <p:cNvPr id="2050" name="Picture 2" descr="G:\DCIM\100PHOTO\SAM_2835.JPG"/>
          <p:cNvPicPr>
            <a:picLocks noGrp="1" noChangeAspect="1" noChangeArrowheads="1"/>
          </p:cNvPicPr>
          <p:nvPr>
            <p:ph sz="half" idx="1"/>
          </p:nvPr>
        </p:nvPicPr>
        <p:blipFill>
          <a:blip r:embed="rId3" cstate="print"/>
          <a:srcRect/>
          <a:stretch>
            <a:fillRect/>
          </a:stretch>
        </p:blipFill>
        <p:spPr bwMode="auto">
          <a:xfrm>
            <a:off x="285720" y="2143116"/>
            <a:ext cx="4191000" cy="4071966"/>
          </a:xfrm>
          <a:prstGeom prst="rect">
            <a:avLst/>
          </a:prstGeom>
          <a:noFill/>
        </p:spPr>
      </p:pic>
      <p:pic>
        <p:nvPicPr>
          <p:cNvPr id="2051" name="Picture 3" descr="G:\DCIM\100PHOTO\SAM_2837.JPG"/>
          <p:cNvPicPr>
            <a:picLocks noGrp="1" noChangeAspect="1" noChangeArrowheads="1"/>
          </p:cNvPicPr>
          <p:nvPr>
            <p:ph sz="half" idx="2"/>
          </p:nvPr>
        </p:nvPicPr>
        <p:blipFill>
          <a:blip r:embed="rId4" cstate="print"/>
          <a:srcRect/>
          <a:stretch>
            <a:fillRect/>
          </a:stretch>
        </p:blipFill>
        <p:spPr bwMode="auto">
          <a:xfrm>
            <a:off x="4643438" y="2143116"/>
            <a:ext cx="4343400" cy="4071966"/>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5" name="Picture 2" descr="C:\Users\User\Documents\ОРНАМЕНТ2.jpg"/>
          <p:cNvPicPr>
            <a:picLocks noChangeAspect="1" noChangeArrowheads="1"/>
          </p:cNvPicPr>
          <p:nvPr/>
        </p:nvPicPr>
        <p:blipFill>
          <a:blip r:embed="rId2"/>
          <a:srcRect/>
          <a:stretch>
            <a:fillRect/>
          </a:stretch>
        </p:blipFill>
        <p:spPr bwMode="auto">
          <a:xfrm>
            <a:off x="285720" y="285728"/>
            <a:ext cx="8715436" cy="1143008"/>
          </a:xfrm>
          <a:prstGeom prst="rect">
            <a:avLst/>
          </a:prstGeom>
          <a:noFill/>
        </p:spPr>
      </p:pic>
      <p:pic>
        <p:nvPicPr>
          <p:cNvPr id="3074" name="Picture 2" descr="G:\DCIM\100PHOTO\SAM_2836.JPG"/>
          <p:cNvPicPr>
            <a:picLocks noGrp="1" noChangeAspect="1" noChangeArrowheads="1"/>
          </p:cNvPicPr>
          <p:nvPr>
            <p:ph sz="half" idx="1"/>
          </p:nvPr>
        </p:nvPicPr>
        <p:blipFill>
          <a:blip r:embed="rId3" cstate="print"/>
          <a:srcRect/>
          <a:stretch>
            <a:fillRect/>
          </a:stretch>
        </p:blipFill>
        <p:spPr bwMode="auto">
          <a:xfrm>
            <a:off x="304800" y="2143116"/>
            <a:ext cx="4191000" cy="3714776"/>
          </a:xfrm>
          <a:prstGeom prst="rect">
            <a:avLst/>
          </a:prstGeom>
          <a:noFill/>
        </p:spPr>
      </p:pic>
      <p:pic>
        <p:nvPicPr>
          <p:cNvPr id="3075" name="Picture 3" descr="G:\DCIM\100PHOTO\SAM_2848.JPG"/>
          <p:cNvPicPr>
            <a:picLocks noGrp="1" noChangeAspect="1" noChangeArrowheads="1"/>
          </p:cNvPicPr>
          <p:nvPr>
            <p:ph sz="half" idx="2"/>
          </p:nvPr>
        </p:nvPicPr>
        <p:blipFill>
          <a:blip r:embed="rId4" cstate="print"/>
          <a:srcRect/>
          <a:stretch>
            <a:fillRect/>
          </a:stretch>
        </p:blipFill>
        <p:spPr bwMode="auto">
          <a:xfrm>
            <a:off x="4648200" y="2143116"/>
            <a:ext cx="4343400" cy="371477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Содержимое 3"/>
          <p:cNvSpPr>
            <a:spLocks noGrp="1"/>
          </p:cNvSpPr>
          <p:nvPr>
            <p:ph sz="half" idx="2"/>
          </p:nvPr>
        </p:nvSpPr>
        <p:spPr/>
        <p:txBody>
          <a:bodyPr>
            <a:normAutofit/>
          </a:bodyPr>
          <a:lstStyle/>
          <a:p>
            <a:pPr>
              <a:buNone/>
            </a:pPr>
            <a:r>
              <a:rPr lang="ru-RU" sz="1800" dirty="0" smtClean="0">
                <a:latin typeface="Times New Roman" pitchFamily="18" charset="0"/>
                <a:cs typeface="Times New Roman" pitchFamily="18" charset="0"/>
              </a:rPr>
              <a:t>Таким образом о пальчиковом театре можно говорить, как о великолепном, универсальном, дидактическом и развивающем материале. Методика и смысл его состоит  в том, что нервные окончания рук воздействуют на мозг ребёнка и мозговая деятельность активизируется. Для обучения в школе очень важно, чтобы у ребенка были хорошо развиты мышцы мелкой моторики. Пальчиковый театр – хороший помощник для того, чтобы подготовить руку ребенка к письму, развить координацию.</a:t>
            </a:r>
            <a:endParaRPr lang="ru-RU" sz="1800" dirty="0">
              <a:latin typeface="Times New Roman" pitchFamily="18" charset="0"/>
              <a:cs typeface="Times New Roman" pitchFamily="18" charset="0"/>
            </a:endParaRPr>
          </a:p>
        </p:txBody>
      </p:sp>
      <p:pic>
        <p:nvPicPr>
          <p:cNvPr id="5" name="Picture 2" descr="C:\Users\User\Documents\ОРНАМЕНТ2.jpg"/>
          <p:cNvPicPr>
            <a:picLocks noChangeAspect="1" noChangeArrowheads="1"/>
          </p:cNvPicPr>
          <p:nvPr/>
        </p:nvPicPr>
        <p:blipFill>
          <a:blip r:embed="rId2"/>
          <a:srcRect/>
          <a:stretch>
            <a:fillRect/>
          </a:stretch>
        </p:blipFill>
        <p:spPr bwMode="auto">
          <a:xfrm>
            <a:off x="285720" y="285728"/>
            <a:ext cx="8715436" cy="1143008"/>
          </a:xfrm>
          <a:prstGeom prst="rect">
            <a:avLst/>
          </a:prstGeom>
          <a:noFill/>
        </p:spPr>
      </p:pic>
      <p:pic>
        <p:nvPicPr>
          <p:cNvPr id="4098" name="Picture 2" descr="G:\DCIM\100PHOTO\SAM_2847.JPG"/>
          <p:cNvPicPr>
            <a:picLocks noGrp="1" noChangeAspect="1" noChangeArrowheads="1"/>
          </p:cNvPicPr>
          <p:nvPr>
            <p:ph sz="half" idx="1"/>
          </p:nvPr>
        </p:nvPicPr>
        <p:blipFill>
          <a:blip r:embed="rId3" cstate="print"/>
          <a:srcRect/>
          <a:stretch>
            <a:fillRect/>
          </a:stretch>
        </p:blipFill>
        <p:spPr bwMode="auto">
          <a:xfrm>
            <a:off x="304800" y="1714488"/>
            <a:ext cx="4191000" cy="35719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Содержимое 3"/>
          <p:cNvSpPr>
            <a:spLocks noGrp="1"/>
          </p:cNvSpPr>
          <p:nvPr>
            <p:ph sz="half" idx="2"/>
          </p:nvPr>
        </p:nvSpPr>
        <p:spPr/>
        <p:txBody>
          <a:bodyPr>
            <a:normAutofit/>
          </a:bodyPr>
          <a:lstStyle/>
          <a:p>
            <a:pPr>
              <a:buNone/>
            </a:pPr>
            <a:r>
              <a:rPr lang="ru-RU" b="1" dirty="0" smtClean="0">
                <a:latin typeface="Monotype Corsiva" pitchFamily="66" charset="0"/>
                <a:cs typeface="Times New Roman" pitchFamily="18" charset="0"/>
              </a:rPr>
              <a:t>«Театр» – это волшебный край, в котором ребёнок радуется, играя, а в игре он познает мир» </a:t>
            </a:r>
          </a:p>
          <a:p>
            <a:pPr algn="r">
              <a:buNone/>
            </a:pPr>
            <a:r>
              <a:rPr lang="ru-RU" sz="1800" dirty="0" smtClean="0">
                <a:latin typeface="Times New Roman" pitchFamily="18" charset="0"/>
                <a:cs typeface="Times New Roman" pitchFamily="18" charset="0"/>
              </a:rPr>
              <a:t>С.И.Мерзлякова</a:t>
            </a:r>
            <a:endParaRPr lang="ru-RU" sz="1800" dirty="0">
              <a:latin typeface="Times New Roman" pitchFamily="18" charset="0"/>
              <a:cs typeface="Times New Roman" pitchFamily="18" charset="0"/>
            </a:endParaRPr>
          </a:p>
        </p:txBody>
      </p:sp>
      <p:pic>
        <p:nvPicPr>
          <p:cNvPr id="5" name="Picture 2" descr="C:\Users\User\Documents\ОРНАМЕНТ2.jpg"/>
          <p:cNvPicPr>
            <a:picLocks noChangeAspect="1" noChangeArrowheads="1"/>
          </p:cNvPicPr>
          <p:nvPr/>
        </p:nvPicPr>
        <p:blipFill>
          <a:blip r:embed="rId2"/>
          <a:srcRect/>
          <a:stretch>
            <a:fillRect/>
          </a:stretch>
        </p:blipFill>
        <p:spPr bwMode="auto">
          <a:xfrm>
            <a:off x="285720" y="285728"/>
            <a:ext cx="8715436" cy="1143008"/>
          </a:xfrm>
          <a:prstGeom prst="rect">
            <a:avLst/>
          </a:prstGeom>
          <a:noFill/>
        </p:spPr>
      </p:pic>
      <p:pic>
        <p:nvPicPr>
          <p:cNvPr id="6146" name="Picture 2" descr="G:\DCIM\100PHOTO\SAM_2847.JPG"/>
          <p:cNvPicPr>
            <a:picLocks noGrp="1" noChangeAspect="1" noChangeArrowheads="1"/>
          </p:cNvPicPr>
          <p:nvPr>
            <p:ph sz="half" idx="1"/>
          </p:nvPr>
        </p:nvPicPr>
        <p:blipFill>
          <a:blip r:embed="rId3" cstate="print"/>
          <a:srcRect/>
          <a:stretch>
            <a:fillRect/>
          </a:stretch>
        </p:blipFill>
        <p:spPr bwMode="auto">
          <a:xfrm>
            <a:off x="304800" y="1571612"/>
            <a:ext cx="4191000" cy="464347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half" idx="1"/>
          </p:nvPr>
        </p:nvSpPr>
        <p:spPr>
          <a:xfrm>
            <a:off x="304800" y="1857364"/>
            <a:ext cx="4191000" cy="4467236"/>
          </a:xfrm>
        </p:spPr>
        <p:txBody>
          <a:bodyPr>
            <a:normAutofit/>
          </a:bodyPr>
          <a:lstStyle/>
          <a:p>
            <a:pPr>
              <a:buNone/>
            </a:pPr>
            <a:r>
              <a:rPr lang="ru-RU" sz="1900" dirty="0" smtClean="0">
                <a:latin typeface="Times New Roman" pitchFamily="18" charset="0"/>
                <a:cs typeface="Times New Roman" pitchFamily="18" charset="0"/>
              </a:rPr>
              <a:t>В таком важном и сложном деле как воспитание детей наиболее эффективным инструментом является театрализация, так как в ней синтезированы практически все виды художественной деятельности в доступной и интересной для ребёнка форме – игре. Универсальность театрализованной игры позволяет решить практически все образовательные задачи в работе с детьми</a:t>
            </a:r>
          </a:p>
          <a:p>
            <a:endParaRPr lang="ru-RU" dirty="0"/>
          </a:p>
        </p:txBody>
      </p:sp>
      <p:sp>
        <p:nvSpPr>
          <p:cNvPr id="4" name="Содержимое 3"/>
          <p:cNvSpPr>
            <a:spLocks noGrp="1"/>
          </p:cNvSpPr>
          <p:nvPr>
            <p:ph sz="half" idx="2"/>
          </p:nvPr>
        </p:nvSpPr>
        <p:spPr>
          <a:xfrm>
            <a:off x="4648200" y="1857364"/>
            <a:ext cx="4343400" cy="4467236"/>
          </a:xfrm>
        </p:spPr>
        <p:txBody>
          <a:bodyPr>
            <a:normAutofit/>
          </a:bodyPr>
          <a:lstStyle/>
          <a:p>
            <a:pPr algn="ctr">
              <a:buNone/>
            </a:pPr>
            <a:r>
              <a:rPr lang="ru-RU" sz="1800" b="1" dirty="0" smtClean="0">
                <a:latin typeface="Times New Roman" pitchFamily="18" charset="0"/>
                <a:cs typeface="Times New Roman" pitchFamily="18" charset="0"/>
              </a:rPr>
              <a:t>Задачи театрализованной деятельности в первой младшей группе:</a:t>
            </a:r>
          </a:p>
          <a:p>
            <a:r>
              <a:rPr lang="ru-RU" sz="1800" dirty="0" smtClean="0">
                <a:latin typeface="Times New Roman" pitchFamily="18" charset="0"/>
                <a:cs typeface="Times New Roman" pitchFamily="18" charset="0"/>
              </a:rPr>
              <a:t>Создать оптимальные условия для развития творческой активности ребёнка в театрализованной деятельности;</a:t>
            </a:r>
          </a:p>
          <a:p>
            <a:r>
              <a:rPr lang="ru-RU" sz="1800" dirty="0" smtClean="0">
                <a:latin typeface="Times New Roman" pitchFamily="18" charset="0"/>
                <a:cs typeface="Times New Roman" pitchFamily="18" charset="0"/>
              </a:rPr>
              <a:t>Формировать у ребёнка живой интерес к театральной игре;</a:t>
            </a:r>
          </a:p>
          <a:p>
            <a:r>
              <a:rPr lang="ru-RU" sz="1800" dirty="0" smtClean="0">
                <a:latin typeface="Times New Roman" pitchFamily="18" charset="0"/>
                <a:cs typeface="Times New Roman" pitchFamily="18" charset="0"/>
              </a:rPr>
              <a:t>Развивать речь и координацию движений у детей;</a:t>
            </a:r>
          </a:p>
          <a:p>
            <a:r>
              <a:rPr lang="ru-RU" sz="1800" dirty="0" smtClean="0">
                <a:latin typeface="Times New Roman" pitchFamily="18" charset="0"/>
                <a:cs typeface="Times New Roman" pitchFamily="18" charset="0"/>
              </a:rPr>
              <a:t>Побуждать детей к двигательной импровизации, доставлять детям радость.</a:t>
            </a:r>
            <a:endParaRPr lang="ru-RU" sz="1800" dirty="0">
              <a:latin typeface="Times New Roman" pitchFamily="18" charset="0"/>
              <a:cs typeface="Times New Roman" pitchFamily="18" charset="0"/>
            </a:endParaRPr>
          </a:p>
        </p:txBody>
      </p:sp>
      <p:pic>
        <p:nvPicPr>
          <p:cNvPr id="5" name="Picture 2" descr="C:\Users\User\Documents\ОРНАМЕНТ2.jpg"/>
          <p:cNvPicPr>
            <a:picLocks noChangeAspect="1" noChangeArrowheads="1"/>
          </p:cNvPicPr>
          <p:nvPr/>
        </p:nvPicPr>
        <p:blipFill>
          <a:blip r:embed="rId2"/>
          <a:srcRect/>
          <a:stretch>
            <a:fillRect/>
          </a:stretch>
        </p:blipFill>
        <p:spPr bwMode="auto">
          <a:xfrm>
            <a:off x="285720" y="357166"/>
            <a:ext cx="8715436" cy="135732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Содержимое 3"/>
          <p:cNvSpPr>
            <a:spLocks noGrp="1"/>
          </p:cNvSpPr>
          <p:nvPr>
            <p:ph sz="half" idx="2"/>
          </p:nvPr>
        </p:nvSpPr>
        <p:spPr>
          <a:xfrm>
            <a:off x="4648200" y="1857364"/>
            <a:ext cx="4343400" cy="4467236"/>
          </a:xfrm>
        </p:spPr>
        <p:txBody>
          <a:bodyPr>
            <a:normAutofit/>
          </a:bodyPr>
          <a:lstStyle/>
          <a:p>
            <a:pPr>
              <a:buNone/>
            </a:pPr>
            <a:r>
              <a:rPr lang="ru-RU" sz="1800" dirty="0" smtClean="0">
                <a:latin typeface="Times New Roman" pitchFamily="18" charset="0"/>
                <a:cs typeface="Times New Roman" pitchFamily="18" charset="0"/>
              </a:rPr>
              <a:t>Я стараюсь знакомить малышей с различными видами театра, чтобы ребёнок мог выбрать именно тот театр, который ему близок и удобен. Первые занятия с малышами проходят  в виде кукольных представлений, которые показываю сам, а дети в этом случае являются зрителями. Основная задача таких встреч- познакомить детей с театром, вызвать интерес к занятиям, создать доброжелательную атмосферу взаимодействия воспитателя с детьми.</a:t>
            </a:r>
            <a:endParaRPr lang="ru-RU" sz="1800" dirty="0">
              <a:latin typeface="Times New Roman" pitchFamily="18" charset="0"/>
              <a:cs typeface="Times New Roman" pitchFamily="18" charset="0"/>
            </a:endParaRPr>
          </a:p>
        </p:txBody>
      </p:sp>
      <p:pic>
        <p:nvPicPr>
          <p:cNvPr id="1026" name="Picture 2" descr="G:\DCIM\100PHOTO\SAM_2827.JPG"/>
          <p:cNvPicPr>
            <a:picLocks noGrp="1" noChangeAspect="1" noChangeArrowheads="1"/>
          </p:cNvPicPr>
          <p:nvPr>
            <p:ph sz="half" idx="1"/>
          </p:nvPr>
        </p:nvPicPr>
        <p:blipFill>
          <a:blip r:embed="rId2" cstate="print"/>
          <a:srcRect/>
          <a:stretch>
            <a:fillRect/>
          </a:stretch>
        </p:blipFill>
        <p:spPr bwMode="auto">
          <a:xfrm>
            <a:off x="304800" y="2000240"/>
            <a:ext cx="4191000" cy="3786214"/>
          </a:xfrm>
          <a:prstGeom prst="rect">
            <a:avLst/>
          </a:prstGeom>
          <a:noFill/>
        </p:spPr>
      </p:pic>
      <p:pic>
        <p:nvPicPr>
          <p:cNvPr id="6" name="Picture 2" descr="C:\Users\User\Documents\ОРНАМЕНТ2.jpg"/>
          <p:cNvPicPr>
            <a:picLocks noChangeAspect="1" noChangeArrowheads="1"/>
          </p:cNvPicPr>
          <p:nvPr/>
        </p:nvPicPr>
        <p:blipFill>
          <a:blip r:embed="rId3"/>
          <a:srcRect/>
          <a:stretch>
            <a:fillRect/>
          </a:stretch>
        </p:blipFill>
        <p:spPr bwMode="auto">
          <a:xfrm>
            <a:off x="285720" y="357166"/>
            <a:ext cx="8715436" cy="135732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cap="none" dirty="0" smtClean="0"/>
              <a:t>Пальчиковый театр </a:t>
            </a:r>
            <a:endParaRPr lang="ru-RU" cap="none" dirty="0"/>
          </a:p>
        </p:txBody>
      </p:sp>
      <p:pic>
        <p:nvPicPr>
          <p:cNvPr id="1026" name="Picture 2" descr="C:\Users\User\Desktop\9254595[1].png"/>
          <p:cNvPicPr>
            <a:picLocks noGrp="1" noChangeAspect="1" noChangeArrowheads="1"/>
          </p:cNvPicPr>
          <p:nvPr>
            <p:ph sz="half" idx="1"/>
          </p:nvPr>
        </p:nvPicPr>
        <p:blipFill>
          <a:blip r:embed="rId2"/>
          <a:stretch>
            <a:fillRect/>
          </a:stretch>
        </p:blipFill>
        <p:spPr bwMode="auto">
          <a:xfrm>
            <a:off x="642910" y="1600200"/>
            <a:ext cx="2286016" cy="4724400"/>
          </a:xfrm>
          <a:prstGeom prst="rect">
            <a:avLst/>
          </a:prstGeom>
          <a:noFill/>
        </p:spPr>
      </p:pic>
      <p:sp>
        <p:nvSpPr>
          <p:cNvPr id="4" name="Содержимое 3"/>
          <p:cNvSpPr>
            <a:spLocks noGrp="1"/>
          </p:cNvSpPr>
          <p:nvPr>
            <p:ph sz="half" idx="2"/>
          </p:nvPr>
        </p:nvSpPr>
        <p:spPr>
          <a:xfrm>
            <a:off x="3214678" y="1600200"/>
            <a:ext cx="5776922" cy="4724400"/>
          </a:xfrm>
        </p:spPr>
        <p:txBody>
          <a:bodyPr>
            <a:normAutofit fontScale="92500" lnSpcReduction="20000"/>
          </a:bodyPr>
          <a:lstStyle/>
          <a:p>
            <a:pPr>
              <a:buNone/>
            </a:pPr>
            <a:r>
              <a:rPr lang="ru-RU" sz="2000" dirty="0" smtClean="0">
                <a:latin typeface="Times New Roman" pitchFamily="18" charset="0"/>
                <a:cs typeface="Times New Roman" pitchFamily="18" charset="0"/>
              </a:rPr>
              <a:t>Это очень интересное и полезное занятие, сочетание этих двух свойств – золотое правило всех развивающих упражнений. Чем раньше малыш узнает, что такое пальчиковый театр, тем раньше он заговорит.</a:t>
            </a:r>
            <a:r>
              <a:rPr lang="ru-RU" sz="2000" dirty="0" smtClean="0"/>
              <a:t> </a:t>
            </a:r>
            <a:r>
              <a:rPr lang="ru-RU" sz="2000" dirty="0" smtClean="0">
                <a:latin typeface="Times New Roman" pitchFamily="18" charset="0"/>
                <a:cs typeface="Times New Roman" pitchFamily="18" charset="0"/>
              </a:rPr>
              <a:t>Пальчиковый кукольный театр - это набор фигурок различных персонажей, одевающихся на пальчики. Также в пальчиковый кукольный театр могут быть включены различные «декорации»: деревья, домик, репка и так далее. Актуальность данной игрушки в том, что пальчиковый театр  имеет развивающее, обучающее и воспитывающие значение. Его можно использовать в различных  видах учебных занятий, игровой и театральной деятельности.</a:t>
            </a:r>
            <a:r>
              <a:rPr lang="ru-RU" sz="2000" dirty="0" smtClean="0"/>
              <a:t> </a:t>
            </a:r>
            <a:r>
              <a:rPr lang="ru-RU" sz="2000" dirty="0" smtClean="0">
                <a:latin typeface="Times New Roman" pitchFamily="18" charset="0"/>
                <a:cs typeface="Times New Roman" pitchFamily="18" charset="0"/>
              </a:rPr>
              <a:t>Варианты игры в </a:t>
            </a:r>
            <a:r>
              <a:rPr lang="ru-RU" sz="2000" dirty="0" smtClean="0">
                <a:latin typeface="Times New Roman" pitchFamily="18" charset="0"/>
                <a:cs typeface="Times New Roman" pitchFamily="18" charset="0"/>
                <a:hlinkClick r:id="rId3"/>
              </a:rPr>
              <a:t>пальчиковый театр </a:t>
            </a:r>
            <a:r>
              <a:rPr lang="ru-RU" sz="2000" dirty="0" smtClean="0">
                <a:latin typeface="Times New Roman" pitchFamily="18" charset="0"/>
                <a:cs typeface="Times New Roman" pitchFamily="18" charset="0"/>
              </a:rPr>
              <a:t> зависят от возраста ребенка. Годовички и двухлетки готовы к простейшим сценариям, разыгрывать которые лучше одной рукой</a:t>
            </a:r>
            <a:r>
              <a:rPr lang="ru-RU" sz="2000" dirty="0" smtClean="0"/>
              <a:t>.</a:t>
            </a:r>
          </a:p>
          <a:p>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Содержимое 3"/>
          <p:cNvSpPr>
            <a:spLocks noGrp="1"/>
          </p:cNvSpPr>
          <p:nvPr>
            <p:ph sz="half" idx="2"/>
          </p:nvPr>
        </p:nvSpPr>
        <p:spPr>
          <a:xfrm>
            <a:off x="4648200" y="1857364"/>
            <a:ext cx="4343400" cy="4467236"/>
          </a:xfrm>
        </p:spPr>
        <p:txBody>
          <a:bodyPr>
            <a:normAutofit/>
          </a:bodyPr>
          <a:lstStyle/>
          <a:p>
            <a:pPr>
              <a:buNone/>
            </a:pPr>
            <a:r>
              <a:rPr lang="ru-RU" sz="1800" dirty="0" smtClean="0">
                <a:latin typeface="Times New Roman" pitchFamily="18" charset="0"/>
                <a:cs typeface="Times New Roman" pitchFamily="18" charset="0"/>
              </a:rPr>
              <a:t>В своей работе с детьми первой младшей группы я часто использую пальчиковый театр, как во время занятий по плану, так и в свободное от занятий и режимных моментов время. В пальчиковых театрализованных играх принимают участие все дети группы. Непосредственно во время разыгрывания пальчикового театра дети вспоминают героев сказки, ход событий, отвечают на поставленные вопросы по содержанию, разучивают движения кукол, тем самым способствуют развитию мелкой моторики рук.</a:t>
            </a:r>
            <a:endParaRPr lang="ru-RU" sz="1800" dirty="0">
              <a:latin typeface="Times New Roman" pitchFamily="18" charset="0"/>
              <a:cs typeface="Times New Roman" pitchFamily="18" charset="0"/>
            </a:endParaRPr>
          </a:p>
        </p:txBody>
      </p:sp>
      <p:pic>
        <p:nvPicPr>
          <p:cNvPr id="5" name="Picture 2" descr="C:\Users\User\Documents\ОРНАМЕНТ2.jpg"/>
          <p:cNvPicPr>
            <a:picLocks noChangeAspect="1" noChangeArrowheads="1"/>
          </p:cNvPicPr>
          <p:nvPr/>
        </p:nvPicPr>
        <p:blipFill>
          <a:blip r:embed="rId2"/>
          <a:srcRect/>
          <a:stretch>
            <a:fillRect/>
          </a:stretch>
        </p:blipFill>
        <p:spPr bwMode="auto">
          <a:xfrm>
            <a:off x="285720" y="357166"/>
            <a:ext cx="8715436" cy="1357322"/>
          </a:xfrm>
          <a:prstGeom prst="rect">
            <a:avLst/>
          </a:prstGeom>
          <a:noFill/>
        </p:spPr>
      </p:pic>
      <p:pic>
        <p:nvPicPr>
          <p:cNvPr id="1026" name="Picture 2" descr="G:\DCIM\100PHOTO\SAM_2843.JPG"/>
          <p:cNvPicPr>
            <a:picLocks noGrp="1" noChangeAspect="1" noChangeArrowheads="1"/>
          </p:cNvPicPr>
          <p:nvPr>
            <p:ph sz="half" idx="1"/>
          </p:nvPr>
        </p:nvPicPr>
        <p:blipFill>
          <a:blip r:embed="rId3" cstate="print"/>
          <a:srcRect/>
          <a:stretch>
            <a:fillRect/>
          </a:stretch>
        </p:blipFill>
        <p:spPr bwMode="auto">
          <a:xfrm>
            <a:off x="304800" y="2000240"/>
            <a:ext cx="4410076" cy="385765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sz="1800" cap="none" dirty="0">
              <a:latin typeface="Times New Roman" pitchFamily="18" charset="0"/>
              <a:cs typeface="Times New Roman" pitchFamily="18" charset="0"/>
            </a:endParaRPr>
          </a:p>
        </p:txBody>
      </p:sp>
      <p:sp>
        <p:nvSpPr>
          <p:cNvPr id="3" name="Содержимое 2"/>
          <p:cNvSpPr>
            <a:spLocks noGrp="1"/>
          </p:cNvSpPr>
          <p:nvPr>
            <p:ph idx="1"/>
          </p:nvPr>
        </p:nvSpPr>
        <p:spPr>
          <a:xfrm>
            <a:off x="304800" y="1857364"/>
            <a:ext cx="8686800" cy="4222761"/>
          </a:xfrm>
        </p:spPr>
        <p:txBody>
          <a:bodyPr/>
          <a:lstStyle/>
          <a:p>
            <a:pPr algn="ctr">
              <a:buNone/>
            </a:pPr>
            <a:r>
              <a:rPr lang="ru-RU" dirty="0" smtClean="0">
                <a:latin typeface="Times New Roman" pitchFamily="18" charset="0"/>
                <a:cs typeface="Times New Roman" pitchFamily="18" charset="0"/>
              </a:rPr>
              <a:t>Существуют разные виды пальчикового театра, изготовленные по различным технологиям, учитывающими физиологические возможности дет.ей</a:t>
            </a:r>
            <a:endParaRPr lang="ru-RU" dirty="0"/>
          </a:p>
        </p:txBody>
      </p:sp>
      <p:pic>
        <p:nvPicPr>
          <p:cNvPr id="4" name="Picture 2" descr="C:\Users\User\Documents\ОРНАМЕНТ2.jpg"/>
          <p:cNvPicPr>
            <a:picLocks noChangeAspect="1" noChangeArrowheads="1"/>
          </p:cNvPicPr>
          <p:nvPr/>
        </p:nvPicPr>
        <p:blipFill>
          <a:blip r:embed="rId2"/>
          <a:srcRect/>
          <a:stretch>
            <a:fillRect/>
          </a:stretch>
        </p:blipFill>
        <p:spPr bwMode="auto">
          <a:xfrm>
            <a:off x="285720" y="357166"/>
            <a:ext cx="8715436" cy="135732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57200"/>
            <a:ext cx="8686800" cy="1471602"/>
          </a:xfrm>
        </p:spPr>
        <p:txBody>
          <a:bodyPr>
            <a:normAutofit/>
          </a:bodyPr>
          <a:lstStyle/>
          <a:p>
            <a:pPr algn="ctr"/>
            <a:r>
              <a:rPr lang="ru-RU" sz="1800" cap="none" dirty="0" smtClean="0"/>
              <a:t/>
            </a:r>
            <a:br>
              <a:rPr lang="ru-RU" sz="1800" cap="none" dirty="0" smtClean="0"/>
            </a:br>
            <a:r>
              <a:rPr lang="ru-RU" sz="1800" cap="none" dirty="0" smtClean="0"/>
              <a:t/>
            </a:r>
            <a:br>
              <a:rPr lang="ru-RU" sz="1800" cap="none" dirty="0" smtClean="0"/>
            </a:br>
            <a:r>
              <a:rPr lang="ru-RU" sz="1800" cap="none" dirty="0" smtClean="0"/>
              <a:t/>
            </a:r>
            <a:br>
              <a:rPr lang="ru-RU" sz="1800" cap="none" dirty="0" smtClean="0"/>
            </a:br>
            <a:r>
              <a:rPr lang="ru-RU" sz="1800" cap="none" dirty="0" smtClean="0"/>
              <a:t/>
            </a:r>
            <a:br>
              <a:rPr lang="ru-RU" sz="1800" cap="none" dirty="0" smtClean="0"/>
            </a:br>
            <a:r>
              <a:rPr lang="ru-RU" sz="1800" b="1" cap="none" dirty="0" smtClean="0"/>
              <a:t>Пальчиковый театр из бумаги</a:t>
            </a:r>
            <a:endParaRPr lang="ru-RU" sz="1800" b="1" cap="none" dirty="0"/>
          </a:p>
        </p:txBody>
      </p:sp>
      <p:pic>
        <p:nvPicPr>
          <p:cNvPr id="5" name="Picture 2" descr="C:\Users\User\Documents\ОРНАМЕНТ2.jpg"/>
          <p:cNvPicPr>
            <a:picLocks noChangeAspect="1" noChangeArrowheads="1"/>
          </p:cNvPicPr>
          <p:nvPr/>
        </p:nvPicPr>
        <p:blipFill>
          <a:blip r:embed="rId2"/>
          <a:srcRect/>
          <a:stretch>
            <a:fillRect/>
          </a:stretch>
        </p:blipFill>
        <p:spPr bwMode="auto">
          <a:xfrm>
            <a:off x="285720" y="214290"/>
            <a:ext cx="8715436" cy="1357322"/>
          </a:xfrm>
          <a:prstGeom prst="rect">
            <a:avLst/>
          </a:prstGeom>
          <a:noFill/>
        </p:spPr>
      </p:pic>
      <p:pic>
        <p:nvPicPr>
          <p:cNvPr id="3074" name="Picture 2" descr="G:\DCIM\100PHOTO\SAM_2828.JPG"/>
          <p:cNvPicPr>
            <a:picLocks noGrp="1" noChangeAspect="1" noChangeArrowheads="1"/>
          </p:cNvPicPr>
          <p:nvPr>
            <p:ph sz="half" idx="1"/>
          </p:nvPr>
        </p:nvPicPr>
        <p:blipFill>
          <a:blip r:embed="rId3" cstate="print"/>
          <a:srcRect/>
          <a:stretch>
            <a:fillRect/>
          </a:stretch>
        </p:blipFill>
        <p:spPr bwMode="auto">
          <a:xfrm>
            <a:off x="304800" y="2071678"/>
            <a:ext cx="4191000" cy="3857652"/>
          </a:xfrm>
          <a:prstGeom prst="rect">
            <a:avLst/>
          </a:prstGeom>
          <a:noFill/>
        </p:spPr>
      </p:pic>
      <p:pic>
        <p:nvPicPr>
          <p:cNvPr id="7" name="Picture 2" descr="G:\DCIM\100PHOTO\SAM_2817.JPG"/>
          <p:cNvPicPr>
            <a:picLocks noGrp="1" noChangeAspect="1" noChangeArrowheads="1"/>
          </p:cNvPicPr>
          <p:nvPr>
            <p:ph sz="half" idx="2"/>
          </p:nvPr>
        </p:nvPicPr>
        <p:blipFill>
          <a:blip r:embed="rId4" cstate="print"/>
          <a:srcRect/>
          <a:stretch>
            <a:fillRect/>
          </a:stretch>
        </p:blipFill>
        <p:spPr bwMode="auto">
          <a:xfrm>
            <a:off x="4648200" y="2071678"/>
            <a:ext cx="4343400" cy="3857651"/>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098" name="Picture 2" descr="G:\DCIM\100PHOTO\SAM_2829.JPG"/>
          <p:cNvPicPr>
            <a:picLocks noGrp="1" noChangeAspect="1" noChangeArrowheads="1"/>
          </p:cNvPicPr>
          <p:nvPr>
            <p:ph sz="half" idx="1"/>
          </p:nvPr>
        </p:nvPicPr>
        <p:blipFill>
          <a:blip r:embed="rId2" cstate="print"/>
          <a:srcRect/>
          <a:stretch>
            <a:fillRect/>
          </a:stretch>
        </p:blipFill>
        <p:spPr bwMode="auto">
          <a:xfrm rot="5400000">
            <a:off x="261922" y="2033574"/>
            <a:ext cx="4191000" cy="3857652"/>
          </a:xfrm>
          <a:prstGeom prst="rect">
            <a:avLst/>
          </a:prstGeom>
          <a:noFill/>
        </p:spPr>
      </p:pic>
      <p:pic>
        <p:nvPicPr>
          <p:cNvPr id="6" name="Picture 2" descr="C:\Users\User\Documents\ОРНАМЕНТ2.jpg"/>
          <p:cNvPicPr>
            <a:picLocks noChangeAspect="1" noChangeArrowheads="1"/>
          </p:cNvPicPr>
          <p:nvPr/>
        </p:nvPicPr>
        <p:blipFill>
          <a:blip r:embed="rId3"/>
          <a:srcRect/>
          <a:stretch>
            <a:fillRect/>
          </a:stretch>
        </p:blipFill>
        <p:spPr bwMode="auto">
          <a:xfrm>
            <a:off x="285720" y="357166"/>
            <a:ext cx="8715436" cy="1357322"/>
          </a:xfrm>
          <a:prstGeom prst="rect">
            <a:avLst/>
          </a:prstGeom>
          <a:noFill/>
        </p:spPr>
      </p:pic>
      <p:pic>
        <p:nvPicPr>
          <p:cNvPr id="4099" name="Picture 3" descr="G:\DCIM\100PHOTO\SAM_2820.JPG"/>
          <p:cNvPicPr>
            <a:picLocks noGrp="1" noChangeAspect="1" noChangeArrowheads="1"/>
          </p:cNvPicPr>
          <p:nvPr>
            <p:ph sz="half" idx="2"/>
          </p:nvPr>
        </p:nvPicPr>
        <p:blipFill>
          <a:blip r:embed="rId4" cstate="print"/>
          <a:srcRect/>
          <a:stretch>
            <a:fillRect/>
          </a:stretch>
        </p:blipFill>
        <p:spPr bwMode="auto">
          <a:xfrm>
            <a:off x="4648200" y="1857364"/>
            <a:ext cx="4343400" cy="414340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1800" b="1" cap="none" dirty="0" smtClean="0">
                <a:latin typeface="Times New Roman" pitchFamily="18" charset="0"/>
                <a:cs typeface="Times New Roman" pitchFamily="18" charset="0"/>
              </a:rPr>
              <a:t/>
            </a:r>
            <a:br>
              <a:rPr lang="ru-RU" sz="1800" b="1" cap="none" dirty="0" smtClean="0">
                <a:latin typeface="Times New Roman" pitchFamily="18" charset="0"/>
                <a:cs typeface="Times New Roman" pitchFamily="18" charset="0"/>
              </a:rPr>
            </a:br>
            <a:r>
              <a:rPr lang="ru-RU" sz="1800" b="1" cap="none" dirty="0" smtClean="0">
                <a:latin typeface="Times New Roman" pitchFamily="18" charset="0"/>
                <a:cs typeface="Times New Roman" pitchFamily="18" charset="0"/>
              </a:rPr>
              <a:t/>
            </a:r>
            <a:br>
              <a:rPr lang="ru-RU" sz="1800" b="1" cap="none" dirty="0" smtClean="0">
                <a:latin typeface="Times New Roman" pitchFamily="18" charset="0"/>
                <a:cs typeface="Times New Roman" pitchFamily="18" charset="0"/>
              </a:rPr>
            </a:br>
            <a:r>
              <a:rPr lang="ru-RU" sz="1800" b="1" cap="none" dirty="0" smtClean="0">
                <a:latin typeface="Times New Roman" pitchFamily="18" charset="0"/>
                <a:cs typeface="Times New Roman" pitchFamily="18" charset="0"/>
              </a:rPr>
              <a:t/>
            </a:r>
            <a:br>
              <a:rPr lang="ru-RU" sz="1800" b="1" cap="none" dirty="0" smtClean="0">
                <a:latin typeface="Times New Roman" pitchFamily="18" charset="0"/>
                <a:cs typeface="Times New Roman" pitchFamily="18" charset="0"/>
              </a:rPr>
            </a:br>
            <a:r>
              <a:rPr lang="ru-RU" sz="1800" b="1" cap="none" dirty="0" smtClean="0">
                <a:latin typeface="Times New Roman" pitchFamily="18" charset="0"/>
                <a:cs typeface="Times New Roman" pitchFamily="18" charset="0"/>
              </a:rPr>
              <a:t/>
            </a:r>
            <a:br>
              <a:rPr lang="ru-RU" sz="1800" b="1" cap="none" dirty="0" smtClean="0">
                <a:latin typeface="Times New Roman" pitchFamily="18" charset="0"/>
                <a:cs typeface="Times New Roman" pitchFamily="18" charset="0"/>
              </a:rPr>
            </a:br>
            <a:r>
              <a:rPr lang="ru-RU" sz="1800" b="1" cap="none" dirty="0" smtClean="0">
                <a:latin typeface="Times New Roman" pitchFamily="18" charset="0"/>
                <a:cs typeface="Times New Roman" pitchFamily="18" charset="0"/>
              </a:rPr>
              <a:t/>
            </a:r>
            <a:br>
              <a:rPr lang="ru-RU" sz="1800" b="1" cap="none" dirty="0" smtClean="0">
                <a:latin typeface="Times New Roman" pitchFamily="18" charset="0"/>
                <a:cs typeface="Times New Roman" pitchFamily="18" charset="0"/>
              </a:rPr>
            </a:br>
            <a:r>
              <a:rPr lang="ru-RU" sz="1800" b="1" cap="none" dirty="0" smtClean="0">
                <a:latin typeface="Times New Roman" pitchFamily="18" charset="0"/>
                <a:cs typeface="Times New Roman" pitchFamily="18" charset="0"/>
              </a:rPr>
              <a:t/>
            </a:r>
            <a:br>
              <a:rPr lang="ru-RU" sz="1800" b="1" cap="none" dirty="0" smtClean="0">
                <a:latin typeface="Times New Roman" pitchFamily="18" charset="0"/>
                <a:cs typeface="Times New Roman" pitchFamily="18" charset="0"/>
              </a:rPr>
            </a:br>
            <a:r>
              <a:rPr lang="ru-RU" sz="1800" b="1" cap="none" dirty="0" smtClean="0">
                <a:latin typeface="Times New Roman" pitchFamily="18" charset="0"/>
                <a:cs typeface="Times New Roman" pitchFamily="18" charset="0"/>
              </a:rPr>
              <a:t/>
            </a:r>
            <a:br>
              <a:rPr lang="ru-RU" sz="1800" b="1" cap="none" dirty="0" smtClean="0">
                <a:latin typeface="Times New Roman" pitchFamily="18" charset="0"/>
                <a:cs typeface="Times New Roman" pitchFamily="18" charset="0"/>
              </a:rPr>
            </a:br>
            <a:r>
              <a:rPr lang="ru-RU" sz="1800" b="1" cap="none" dirty="0" smtClean="0">
                <a:latin typeface="Times New Roman" pitchFamily="18" charset="0"/>
                <a:cs typeface="Times New Roman" pitchFamily="18" charset="0"/>
              </a:rPr>
              <a:t>Пальчиковый театр из резины</a:t>
            </a:r>
            <a:endParaRPr lang="ru-RU" sz="1800" b="1" cap="none" dirty="0">
              <a:latin typeface="Times New Roman" pitchFamily="18" charset="0"/>
              <a:cs typeface="Times New Roman" pitchFamily="18" charset="0"/>
            </a:endParaRPr>
          </a:p>
        </p:txBody>
      </p:sp>
      <p:pic>
        <p:nvPicPr>
          <p:cNvPr id="5122" name="Picture 2" descr="G:\DCIM\100PHOTO\SAM_2830.JPG"/>
          <p:cNvPicPr>
            <a:picLocks noGrp="1" noChangeAspect="1" noChangeArrowheads="1"/>
          </p:cNvPicPr>
          <p:nvPr>
            <p:ph sz="half" idx="1"/>
          </p:nvPr>
        </p:nvPicPr>
        <p:blipFill>
          <a:blip r:embed="rId2" cstate="print"/>
          <a:srcRect/>
          <a:stretch>
            <a:fillRect/>
          </a:stretch>
        </p:blipFill>
        <p:spPr bwMode="auto">
          <a:xfrm>
            <a:off x="304800" y="2000240"/>
            <a:ext cx="4191000" cy="4357718"/>
          </a:xfrm>
          <a:prstGeom prst="rect">
            <a:avLst/>
          </a:prstGeom>
          <a:noFill/>
        </p:spPr>
      </p:pic>
      <p:pic>
        <p:nvPicPr>
          <p:cNvPr id="6" name="Picture 2" descr="C:\Users\User\Documents\ОРНАМЕНТ2.jpg"/>
          <p:cNvPicPr>
            <a:picLocks noChangeAspect="1" noChangeArrowheads="1"/>
          </p:cNvPicPr>
          <p:nvPr/>
        </p:nvPicPr>
        <p:blipFill>
          <a:blip r:embed="rId3"/>
          <a:srcRect/>
          <a:stretch>
            <a:fillRect/>
          </a:stretch>
        </p:blipFill>
        <p:spPr bwMode="auto">
          <a:xfrm>
            <a:off x="285720" y="357166"/>
            <a:ext cx="8715436" cy="1214446"/>
          </a:xfrm>
          <a:prstGeom prst="rect">
            <a:avLst/>
          </a:prstGeom>
          <a:noFill/>
        </p:spPr>
      </p:pic>
      <p:pic>
        <p:nvPicPr>
          <p:cNvPr id="5123" name="Picture 3" descr="G:\DCIM\100PHOTO\SAM_2821.JPG"/>
          <p:cNvPicPr>
            <a:picLocks noGrp="1" noChangeAspect="1" noChangeArrowheads="1"/>
          </p:cNvPicPr>
          <p:nvPr>
            <p:ph sz="half" idx="2"/>
          </p:nvPr>
        </p:nvPicPr>
        <p:blipFill>
          <a:blip r:embed="rId4" cstate="print"/>
          <a:srcRect/>
          <a:stretch>
            <a:fillRect/>
          </a:stretch>
        </p:blipFill>
        <p:spPr bwMode="auto">
          <a:xfrm>
            <a:off x="4648200" y="2000240"/>
            <a:ext cx="4343400" cy="428628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124</TotalTime>
  <Words>455</Words>
  <Application>Microsoft Office PowerPoint</Application>
  <PresentationFormat>Экран (4:3)</PresentationFormat>
  <Paragraphs>21</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Трек</vt:lpstr>
      <vt:lpstr>                                                                                           Выполнила: Ильина Н.Ю.  апрель 2017г </vt:lpstr>
      <vt:lpstr>Слайд 2</vt:lpstr>
      <vt:lpstr>Слайд 3</vt:lpstr>
      <vt:lpstr>Пальчиковый театр </vt:lpstr>
      <vt:lpstr>Слайд 5</vt:lpstr>
      <vt:lpstr>Слайд 6</vt:lpstr>
      <vt:lpstr>    Пальчиковый театр из бумаги</vt:lpstr>
      <vt:lpstr>Слайд 8</vt:lpstr>
      <vt:lpstr>       Пальчиковый театр из резины</vt:lpstr>
      <vt:lpstr>      Пальчиковый театр из бросового и природного материала.</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dc:title>
  <dc:creator>User</dc:creator>
  <cp:lastModifiedBy>User</cp:lastModifiedBy>
  <cp:revision>18</cp:revision>
  <dcterms:created xsi:type="dcterms:W3CDTF">2017-04-11T03:44:28Z</dcterms:created>
  <dcterms:modified xsi:type="dcterms:W3CDTF">2017-04-12T08:29:27Z</dcterms:modified>
</cp:coreProperties>
</file>