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25794-BBC6-4BC9-B9D0-009EE5C8FECF}" type="datetimeFigureOut">
              <a:rPr lang="ru-RU" smtClean="0"/>
              <a:pPr/>
              <a:t>10.12.2021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F4CAF-612E-4251-A073-FC65921BEC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25794-BBC6-4BC9-B9D0-009EE5C8FECF}" type="datetimeFigureOut">
              <a:rPr lang="ru-RU" smtClean="0"/>
              <a:pPr/>
              <a:t>10.12.2021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F4CAF-612E-4251-A073-FC65921BEC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25794-BBC6-4BC9-B9D0-009EE5C8FECF}" type="datetimeFigureOut">
              <a:rPr lang="ru-RU" smtClean="0"/>
              <a:pPr/>
              <a:t>10.12.2021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F4CAF-612E-4251-A073-FC65921BEC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25794-BBC6-4BC9-B9D0-009EE5C8FECF}" type="datetimeFigureOut">
              <a:rPr lang="ru-RU" smtClean="0"/>
              <a:pPr/>
              <a:t>10.12.2021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F4CAF-612E-4251-A073-FC65921BEC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25794-BBC6-4BC9-B9D0-009EE5C8FECF}" type="datetimeFigureOut">
              <a:rPr lang="ru-RU" smtClean="0"/>
              <a:pPr/>
              <a:t>10.12.2021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F4CAF-612E-4251-A073-FC65921BEC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25794-BBC6-4BC9-B9D0-009EE5C8FECF}" type="datetimeFigureOut">
              <a:rPr lang="ru-RU" smtClean="0"/>
              <a:pPr/>
              <a:t>10.12.2021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F4CAF-612E-4251-A073-FC65921BEC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25794-BBC6-4BC9-B9D0-009EE5C8FECF}" type="datetimeFigureOut">
              <a:rPr lang="ru-RU" smtClean="0"/>
              <a:pPr/>
              <a:t>10.12.2021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F4CAF-612E-4251-A073-FC65921BEC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25794-BBC6-4BC9-B9D0-009EE5C8FECF}" type="datetimeFigureOut">
              <a:rPr lang="ru-RU" smtClean="0"/>
              <a:pPr/>
              <a:t>10.12.2021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F4CAF-612E-4251-A073-FC65921BEC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25794-BBC6-4BC9-B9D0-009EE5C8FECF}" type="datetimeFigureOut">
              <a:rPr lang="ru-RU" smtClean="0"/>
              <a:pPr/>
              <a:t>10.12.2021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F4CAF-612E-4251-A073-FC65921BEC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25794-BBC6-4BC9-B9D0-009EE5C8FECF}" type="datetimeFigureOut">
              <a:rPr lang="ru-RU" smtClean="0"/>
              <a:pPr/>
              <a:t>10.12.2021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F4CAF-612E-4251-A073-FC65921BEC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25794-BBC6-4BC9-B9D0-009EE5C8FECF}" type="datetimeFigureOut">
              <a:rPr lang="ru-RU" smtClean="0"/>
              <a:pPr/>
              <a:t>10.12.2021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F4CAF-612E-4251-A073-FC65921BEC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625794-BBC6-4BC9-B9D0-009EE5C8FECF}" type="datetimeFigureOut">
              <a:rPr lang="ru-RU" smtClean="0"/>
              <a:pPr/>
              <a:t>10.12.2021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FF4CAF-612E-4251-A073-FC65921BEC4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сад 1\Desktop\0005-005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88" y="0"/>
            <a:ext cx="9148763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928662" y="571480"/>
            <a:ext cx="739071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Муниципальный конкурс «Педагогический  дебют – 2021»</a:t>
            </a:r>
          </a:p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Детский сад «Белочка» СП МАОУ </a:t>
            </a:r>
            <a:r>
              <a:rPr lang="ru-RU" sz="20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Абатская</a:t>
            </a: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СОШ №1</a:t>
            </a:r>
            <a:endParaRPr lang="ru-RU" sz="2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28662" y="1482706"/>
            <a:ext cx="707236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FF0000"/>
                </a:solidFill>
                <a:latin typeface="Monotype Corsiva" panose="03010101010201010101" pitchFamily="66" charset="0"/>
                <a:cs typeface="Times New Roman" pitchFamily="18" charset="0"/>
              </a:rPr>
              <a:t>Тема</a:t>
            </a:r>
            <a:r>
              <a:rPr lang="ru-RU" sz="3200" b="1" dirty="0" smtClean="0">
                <a:solidFill>
                  <a:srgbClr val="FF0000"/>
                </a:solidFill>
                <a:latin typeface="Monotype Corsiva" panose="03010101010201010101" pitchFamily="66" charset="0"/>
                <a:cs typeface="Times New Roman" pitchFamily="18" charset="0"/>
              </a:rPr>
              <a:t>: </a:t>
            </a:r>
            <a:r>
              <a:rPr lang="ru-RU" sz="3200" b="1" dirty="0" smtClean="0">
                <a:solidFill>
                  <a:srgbClr val="FF0000"/>
                </a:solidFill>
                <a:latin typeface="Monotype Corsiva" panose="03010101010201010101" pitchFamily="66" charset="0"/>
                <a:cs typeface="Times New Roman" pitchFamily="18" charset="0"/>
              </a:rPr>
              <a:t>«</a:t>
            </a:r>
            <a:r>
              <a:rPr lang="ru-RU" sz="3200" b="1" dirty="0" smtClean="0">
                <a:solidFill>
                  <a:srgbClr val="FF0000"/>
                </a:solidFill>
                <a:latin typeface="Monotype Corsiva" panose="03010101010201010101" pitchFamily="66" charset="0"/>
                <a:cs typeface="Times New Roman" pitchFamily="18" charset="0"/>
              </a:rPr>
              <a:t>Развитие творческих способностей детей с применением нетрадиционных форм рисования</a:t>
            </a:r>
            <a:r>
              <a:rPr lang="ru-RU" sz="3200" b="1" dirty="0" smtClean="0">
                <a:solidFill>
                  <a:srgbClr val="FF0000"/>
                </a:solidFill>
                <a:latin typeface="Monotype Corsiva" panose="03010101010201010101" pitchFamily="66" charset="0"/>
                <a:cs typeface="Times New Roman" pitchFamily="18" charset="0"/>
              </a:rPr>
              <a:t>» </a:t>
            </a:r>
            <a:endParaRPr lang="ru-RU" sz="3200" b="1" dirty="0">
              <a:solidFill>
                <a:srgbClr val="FF0000"/>
              </a:solidFill>
              <a:latin typeface="Monotype Corsiva" panose="03010101010201010101" pitchFamily="66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5984" y="3071040"/>
            <a:ext cx="4929222" cy="3215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C:\Users\сад 1\Desktop\0005-005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88" y="0"/>
            <a:ext cx="9148763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357290" y="928670"/>
            <a:ext cx="5154681" cy="21544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«И  в  десять лет, и в семь, и в пять</a:t>
            </a:r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Все дети любят рисовать.</a:t>
            </a:r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каждый смело нарисует</a:t>
            </a:r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Всё, что его интересует»</a:t>
            </a:r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Валентин Берестов.</a:t>
            </a:r>
            <a:endParaRPr lang="ru-RU" sz="20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000100" y="3571876"/>
            <a:ext cx="785818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Рисование</a:t>
            </a:r>
            <a:endParaRPr lang="ru-RU" sz="3600" dirty="0" smtClean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  <a:p>
            <a:pPr algn="ctr"/>
            <a:r>
              <a:rPr lang="ru-RU" sz="3600" b="1" i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является важнейшим  средством эстетического воспитания</a:t>
            </a:r>
            <a:r>
              <a:rPr lang="ru-RU" sz="3600" i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.</a:t>
            </a:r>
            <a:endParaRPr lang="ru-RU" sz="3600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C:\Users\сад 1\Desktop\0005-005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88" y="0"/>
            <a:ext cx="9148763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071539" y="714356"/>
            <a:ext cx="764386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 первых же дней в своей работе с детьми я стала применять  нетрадиционную технику рисования. Я считаю, нетрадиционные техники рисования,  важнейшее дело эстетического воспитания, это способы создания нового, оригинального произведения искусства, в котором гармонирует всё: и цвет, и линия, и сюжет. Это огромная возможность для детей думать, пробовать, искать, экспериментировать. А самое главное </a:t>
            </a:r>
            <a:r>
              <a:rPr lang="ru-RU" sz="20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самовыражаться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071810"/>
            <a:ext cx="32512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14612" y="3786190"/>
            <a:ext cx="32512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892800" y="4419600"/>
            <a:ext cx="32512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C:\Users\сад 1\Desktop\0005-005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88" y="0"/>
            <a:ext cx="9148763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500166" y="428604"/>
            <a:ext cx="7358114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Я считаю  актуальность этой темы в том,  что  оригинальное нетрадиционное  рисование  привлекает своей простотой и доступностью, раскрывает возможности использования хорошо знакомых предметов в качестве художественных материалов. Нетрадиционная техника рисования дает ребенку возможность увидеть мир «по-новому», открыть в себе новые возможности.</a:t>
            </a:r>
          </a:p>
          <a:p>
            <a:pPr lvl="0" algn="ctr"/>
            <a:endParaRPr lang="ru-RU" sz="20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428868"/>
            <a:ext cx="3500462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6314" y="2928934"/>
            <a:ext cx="3786214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C:\Users\сад 1\Desktop\0005-005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88" y="0"/>
            <a:ext cx="9148763" cy="68580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928794" y="1142984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1714480" y="714356"/>
            <a:ext cx="6858048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Изобразительная деятельность с применением нетрадиционных материалов и техник способствует развитию у ребят: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Мелкой моторики рук и тактильного восприятия;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Пространственной ориентировки на листе бумаги, глазомера и зрительного восприятия;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Внимания и усидчивости;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Изобразительных навыков и умений, наблюдательности, эстетического восприятия, эмоциональной отзывчивости.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Способствует снятию детских страхов;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Учит детей свободно выражать свой замысел;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Побуждает детей к творческим поискам и решениям;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Учит детей работать с разнообразным материалом;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Развивает чувство композиции,  колорита, 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цветовосприятия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фактурности и объёмности;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Развивает творческие способности, воображение и  полёт фантазии.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Picture 2" descr="C:\Users\сад 1\Desktop\0005-005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88" y="0"/>
            <a:ext cx="9148763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28596" y="285728"/>
            <a:ext cx="5929354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Техники нетрадиционного рисования</a:t>
            </a:r>
            <a:endParaRPr lang="ru-RU" sz="2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1. Рисование пальчиками;</a:t>
            </a:r>
          </a:p>
          <a:p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2. Рисование ватными палочками;</a:t>
            </a:r>
          </a:p>
          <a:p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3. Рисование жесткой полусухой кистью;</a:t>
            </a:r>
          </a:p>
          <a:p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4. Рисование ладошками;</a:t>
            </a:r>
          </a:p>
          <a:p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5. Рисование с использованием свечи и акварели;</a:t>
            </a:r>
          </a:p>
          <a:p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ru-RU" sz="20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Набрызг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7. </a:t>
            </a:r>
            <a:r>
              <a:rPr lang="ru-RU" sz="20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Тычкование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8. Рисование зубочисткой;</a:t>
            </a:r>
          </a:p>
          <a:p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9. Отпечатки стаканчиков и горлышками разного диаметра;</a:t>
            </a:r>
          </a:p>
          <a:p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10. Рисование расческой и т. д.</a:t>
            </a:r>
          </a:p>
          <a:p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3643314"/>
            <a:ext cx="4429156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C:\Users\сад 1\Desktop\0005-005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8763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643042" y="642918"/>
            <a:ext cx="6858048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Целью моей работы является развитие творческих способностей детей, посредством изобразительной деятельности, на основе изучения и освоения  нетрадиционных техник рисования.</a:t>
            </a:r>
          </a:p>
          <a:p>
            <a:r>
              <a:rPr lang="ru-RU" sz="20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• Развивать эстетическое восприятие художественных образов, предметов и явлений окружающего мира;</a:t>
            </a:r>
          </a:p>
          <a:p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• Знакомить детей с различными нетрадиционными техниками рисования;</a:t>
            </a:r>
          </a:p>
          <a:p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• Создавать условия для экспериментирования с художественным материалом;</a:t>
            </a:r>
          </a:p>
          <a:p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• Формировать технические навыки рисования;</a:t>
            </a:r>
          </a:p>
          <a:p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• Воспитывать внимание, аккуратность, прививать навыки работы в группе и культуру труда;</a:t>
            </a:r>
          </a:p>
          <a:p>
            <a:pPr lvl="0"/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Формировать умение брать на себя роль художника-творца.</a:t>
            </a:r>
          </a:p>
          <a:p>
            <a:endParaRPr lang="ru-RU" sz="2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 descr="C:\Users\сад 1\Desktop\0005-005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88" y="0"/>
            <a:ext cx="9148763" cy="6858000"/>
          </a:xfrm>
          <a:prstGeom prst="rect">
            <a:avLst/>
          </a:prstGeom>
          <a:noFill/>
        </p:spPr>
      </p:pic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1214414" y="0"/>
            <a:ext cx="7143800" cy="2092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sng" strike="noStrike" cap="none" normalizeH="0" baseline="0" dirty="0" smtClean="0">
              <a:ln>
                <a:noFill/>
              </a:ln>
              <a:solidFill>
                <a:srgbClr val="11111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Работу осуществляю по нескольким направлениям:</a:t>
            </a:r>
            <a:endParaRPr kumimoji="0" lang="ru-RU" b="1" i="0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• Непосредственно образовательная деятельность, обеспечивающая доступность, наглядность, смену деятельности.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• Совместная и самостоятельная деятельность вне занятий.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• Совместная деятельность детей, родителей и педагогов.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• Игровая деятельность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92800" y="4419600"/>
            <a:ext cx="32512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43240" y="2071678"/>
            <a:ext cx="32512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44" y="4214818"/>
            <a:ext cx="32512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 descr="C:\Users\сад 1\Desktop\0005-005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88" y="0"/>
            <a:ext cx="9148763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500166" y="285728"/>
            <a:ext cx="7143799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работе я использую различные методы и приемы:</a:t>
            </a:r>
          </a:p>
          <a:p>
            <a:pPr lvl="0"/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Эмоциональный настрой;</a:t>
            </a:r>
          </a:p>
          <a:p>
            <a:pPr lvl="0"/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Художественное слово;</a:t>
            </a:r>
          </a:p>
          <a:p>
            <a:pPr lvl="0"/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Элементы театра;</a:t>
            </a:r>
          </a:p>
          <a:p>
            <a:pPr lvl="0"/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Игровые методы.</a:t>
            </a:r>
          </a:p>
          <a:p>
            <a:pPr lvl="0"/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Наглядные методы с поэтапным характером обучения и выполнения заданий.</a:t>
            </a:r>
          </a:p>
          <a:p>
            <a:pPr lvl="0"/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Сюжетная подача материала.</a:t>
            </a:r>
          </a:p>
          <a:p>
            <a:pPr lvl="0"/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Привлекательность наглядного материала.</a:t>
            </a:r>
          </a:p>
          <a:p>
            <a:pPr lvl="0"/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Индивидуальная работа.</a:t>
            </a:r>
          </a:p>
          <a:p>
            <a:pPr lvl="0"/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Интеллектуальное сотрудничество.</a:t>
            </a:r>
          </a:p>
          <a:p>
            <a:r>
              <a:rPr lang="ru-RU" dirty="0" smtClean="0"/>
              <a:t> 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94" y="4214818"/>
            <a:ext cx="32512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00232" y="4214818"/>
            <a:ext cx="32512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22" name="Picture 2" descr="C:\Users\сад 1\Desktop\0005-005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88" y="0"/>
            <a:ext cx="9148763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785919" y="1000108"/>
            <a:ext cx="685804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Разработана программа  кружка </a:t>
            </a:r>
            <a:r>
              <a:rPr lang="ru-RU" sz="20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«Веселые ладошки»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И я обязательно информирую родителей о том, что сегодня мы познакомились с новым видом рисования. В родительском уголке у нас есть рубрика </a:t>
            </a:r>
            <a:r>
              <a:rPr lang="ru-RU" sz="20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«Рисуем вместе с детьми»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где выставляется  материал  о новой технике рисования. Я предлагаю родителям взять материал домой и порисовать  с ребенком.</a:t>
            </a:r>
            <a:endParaRPr lang="ru-RU" sz="20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сад 1\Desktop\IMG_172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1091410">
            <a:off x="1774172" y="3496466"/>
            <a:ext cx="2830202" cy="3248672"/>
          </a:xfrm>
          <a:prstGeom prst="rect">
            <a:avLst/>
          </a:prstGeom>
          <a:noFill/>
        </p:spPr>
      </p:pic>
      <p:pic>
        <p:nvPicPr>
          <p:cNvPr id="1028" name="Picture 4" descr="C:\Users\сад 1\Desktop\IMG_172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502242">
            <a:off x="5345605" y="3523396"/>
            <a:ext cx="3094037" cy="32090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1746" name="Picture 2" descr="C:\Users\сад 1\Desktop\0005-005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88" y="0"/>
            <a:ext cx="9148763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142977" y="357166"/>
            <a:ext cx="76438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 постоянной основе оформляется выставка поделок детей. 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C:\Users\сад 1\Desktop\IMG_174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285860"/>
            <a:ext cx="3929090" cy="2357454"/>
          </a:xfrm>
          <a:prstGeom prst="rect">
            <a:avLst/>
          </a:prstGeom>
          <a:noFill/>
        </p:spPr>
      </p:pic>
      <p:pic>
        <p:nvPicPr>
          <p:cNvPr id="8195" name="Picture 3" descr="C:\Users\сад 1\Desktop\IMG_174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9190" y="1285860"/>
            <a:ext cx="3700467" cy="2357454"/>
          </a:xfrm>
          <a:prstGeom prst="rect">
            <a:avLst/>
          </a:prstGeom>
          <a:noFill/>
        </p:spPr>
      </p:pic>
      <p:pic>
        <p:nvPicPr>
          <p:cNvPr id="8196" name="Picture 4" descr="C:\Users\сад 1\Desktop\IMG_1689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428860" y="3929066"/>
            <a:ext cx="4429156" cy="25717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сад 1\Desktop\0005-005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8763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857356" y="4500570"/>
            <a:ext cx="6643734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Здравствуйте!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Меня зовут Кочерова Людмила Георгиевна, я  воспитатель 2-ой младшей – средней группы детского сада «Белочка»  с.Ощепково.</a:t>
            </a:r>
          </a:p>
          <a:p>
            <a:endParaRPr lang="ru-RU" dirty="0"/>
          </a:p>
        </p:txBody>
      </p:sp>
      <p:pic>
        <p:nvPicPr>
          <p:cNvPr id="1027" name="Picture 3" descr="C:\Users\сад 1\Desktop\IMG_174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5984" y="500042"/>
            <a:ext cx="4786345" cy="39290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2770" name="Picture 2" descr="C:\Users\сад 1\Desktop\0005-005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88" y="0"/>
            <a:ext cx="9148763" cy="6858000"/>
          </a:xfrm>
          <a:prstGeom prst="rect">
            <a:avLst/>
          </a:prstGeom>
          <a:noFill/>
        </p:spPr>
      </p:pic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2000232" y="142852"/>
            <a:ext cx="6194897" cy="4308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11111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Используя нетрадиционное рисование в работе с малышами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можно сказать, что разнообразие техник способствует  выразительности образов в детских работах.</a:t>
            </a: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Овладение  техникой изображения доставляет  детям радость, 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позволяет чувствовать себя раскованнее, смелее, развивает воображение,  дает полную свободу для самовыражения. Я не останавливаюсь на достигнутом,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так как очень много хочется вложить в детей и многому научить. </a:t>
            </a: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 своими воспитанниками  мы стараемся участвовать в муниципальных и всероссийских конкурсах.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3570" y="4429132"/>
            <a:ext cx="3251200" cy="2428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4419600"/>
            <a:ext cx="32512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3794" name="Picture 2" descr="C:\Users\сад 1\Desktop\0005-005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88" y="0"/>
            <a:ext cx="9148763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428728" y="1214422"/>
            <a:ext cx="71438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Я люблю узнавать новое, люблю участвовать в конкурсах и стараюсь своих детей и родителей группы т к этому привлекать. Я люблю своих детей и свою работу! И даже мои самые маленькие достижения и достижения моей группы дают стимул к тому, чтобы не останавливаться на достигнутом, идти вперед, открывать то, чему, казалось, мы не склонны.</a:t>
            </a:r>
          </a:p>
          <a:p>
            <a:pPr algn="ctr"/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это радует  меня  когда что-то  получается!</a:t>
            </a:r>
            <a:endParaRPr lang="ru-RU" sz="20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сад 1\Desktop\IMG_173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794" y="3786190"/>
            <a:ext cx="5857916" cy="2714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4818" name="Picture 2" descr="C:\Users\сад 1\Desktop\0005-005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88" y="0"/>
            <a:ext cx="9148763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285852" y="1000108"/>
            <a:ext cx="750099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Своё выступление я хотела бы закончить словами</a:t>
            </a:r>
          </a:p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Пусть дети рисуют, творят, фантазируют! </a:t>
            </a:r>
            <a:b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Не каждый из них станет   художником, но рисование доставит им удовольствие, они познают радость творчества, научатся видеть прекрасное  в обычном. </a:t>
            </a:r>
          </a:p>
          <a:p>
            <a:pPr algn="ctr"/>
            <a:endParaRPr lang="ru-RU" sz="20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Пусть они растут с душой художника!</a:t>
            </a:r>
          </a:p>
          <a:p>
            <a:pPr algn="ctr"/>
            <a:endParaRPr lang="ru-RU" sz="20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5842" name="Picture 2" descr="C:\Users\сад 1\Desktop\0005-005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8763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643042" y="1000108"/>
            <a:ext cx="664373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4800" b="1" dirty="0" smtClean="0">
              <a:solidFill>
                <a:schemeClr val="accent2">
                  <a:lumMod val="75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 algn="ctr"/>
            <a:endParaRPr lang="ru-RU" sz="4800" b="1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 algn="ctr"/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cs typeface="Times New Roman" pitchFamily="18" charset="0"/>
              </a:rPr>
              <a:t>Спасибо </a:t>
            </a:r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cs typeface="Times New Roman" pitchFamily="18" charset="0"/>
              </a:rPr>
              <a:t>за внимание</a:t>
            </a:r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cs typeface="Times New Roman" pitchFamily="18" charset="0"/>
              </a:rPr>
              <a:t>!</a:t>
            </a:r>
            <a:endParaRPr lang="ru-RU" sz="4800" b="1" dirty="0" smtClean="0">
              <a:solidFill>
                <a:schemeClr val="accent2">
                  <a:lumMod val="75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сад 1\Desktop\0005-005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88" y="0"/>
            <a:ext cx="9148763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500166" y="928670"/>
            <a:ext cx="7286677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1999 году  окончила Тюменский педагогический колледж №1, по специальности «Дошкольное образование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».</a:t>
            </a: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2019 году прошла курсовую переподготовку в ГАОУ </a:t>
            </a: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ТО «ТОГИРРО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 по теме:  </a:t>
            </a: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«Организационно-педагогические основы образовательного процесса  в условиях реализации ФГОС дошкольного образования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».</a:t>
            </a:r>
            <a:endParaRPr lang="ru-RU" sz="20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60" y="3143248"/>
            <a:ext cx="5286412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сад 1\Desktop\0005-005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88" y="0"/>
            <a:ext cx="9148763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785918" y="4643446"/>
            <a:ext cx="5715041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2018 году я начала работать в 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детском </a:t>
            </a: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саду  «Белочка» 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 МАОУ </a:t>
            </a:r>
            <a:r>
              <a:rPr lang="ru-RU" sz="20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Абатская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СОШ №1 </a:t>
            </a: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с. Ощепково </a:t>
            </a:r>
            <a:r>
              <a:rPr lang="ru-RU" sz="2000" b="1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Абатского</a:t>
            </a: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района. 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Мой общий </a:t>
            </a: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педагогический 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стаж пока небольшой и  </a:t>
            </a: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составляет   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всего 4  </a:t>
            </a: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года.</a:t>
            </a:r>
          </a:p>
          <a:p>
            <a:endParaRPr lang="ru-RU" dirty="0"/>
          </a:p>
        </p:txBody>
      </p:sp>
      <p:pic>
        <p:nvPicPr>
          <p:cNvPr id="6" name="Рисунок 5" descr="C:\Users\User\AppData\Local\Microsoft\Windows\Temporary Internet Files\Content.Word\IMG_0958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794" y="285728"/>
            <a:ext cx="6072230" cy="4286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сад 1\Desktop\0005-005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88" y="0"/>
            <a:ext cx="9148763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357555" y="2500306"/>
            <a:ext cx="1428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1571603" y="357166"/>
            <a:ext cx="7072363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Мой девиз: «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Если воспитатель верит в сказку, в неё поверят и дети!»</a:t>
            </a: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Данную профессию я выбрала осознанно и я её очень люблю.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1714488"/>
            <a:ext cx="5286412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C:\Users\сад 1\Desktop\0005-005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88" y="0"/>
            <a:ext cx="9148763" cy="68580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500166" y="928670"/>
            <a:ext cx="7286676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Своё выступление я хочу продолжить словами  советского педагога-новатора </a:t>
            </a:r>
            <a:endParaRPr lang="ru-RU" sz="2400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Василия 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Александровича Сухомлинского </a:t>
            </a:r>
            <a:endParaRPr lang="ru-RU" sz="2400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Детство - важнейший период человеческой жизни, не подготовка к будущей жизни, а настоящая, яркая, самобытная, неповторимая жизнь. И от того, как прошло детство, кто вел ребенка за руку в детские годы, что вошло в его разум и сердце из окружающего мира,- от этого в решающей степени зависит, каким человеком станет сегодняшний малыш».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C:\Users\сад 1\Desktop\0005-005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88" y="0"/>
            <a:ext cx="9148763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043608" y="857232"/>
            <a:ext cx="6743102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Сейчас я работаю воспитателем 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2-ой 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младшей 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-средней   </a:t>
            </a: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группы. Это дети 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возрасте от </a:t>
            </a: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 до 5 лет. Этот возраст в развитии ребенка уникальный. 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 этом возрасте дети  очень любознательные, добрые, но при этом самостоятельные. У ребенка резко возрастает интерес ко всему, что его окружает. Дети этого возраста живут в мире мечты, фантазии, сказок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</a:p>
          <a:p>
            <a:pPr algn="ctr"/>
            <a:endParaRPr lang="ru-RU" sz="2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3357562"/>
            <a:ext cx="4214842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3357562"/>
            <a:ext cx="3857652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C:\Users\сад 1\Desktop\0005-005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8763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85786" y="428604"/>
            <a:ext cx="3714776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Детки в садике живут,</a:t>
            </a:r>
          </a:p>
          <a:p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Здесь играют и поют,</a:t>
            </a:r>
          </a:p>
          <a:p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Здесь друзей себе находят,</a:t>
            </a:r>
          </a:p>
          <a:p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прогулку с ними ходят.</a:t>
            </a:r>
          </a:p>
          <a:p>
            <a:endParaRPr lang="ru-RU" sz="20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5286380" y="4500571"/>
            <a:ext cx="3500462" cy="1538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11111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Вместе спорят и мечтают,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Незаметно подрастают.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Дет.сад – второй наш дом,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Как тепло, уютно в нем!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285728"/>
            <a:ext cx="3976694" cy="2786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71604" y="3286124"/>
            <a:ext cx="3714776" cy="3190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C:\Users\сад 1\Desktop\0005-005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88" y="0"/>
            <a:ext cx="9148763" cy="68580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928794" y="785794"/>
            <a:ext cx="678661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Я очень рада, что у меня своя группа и свои малыши. Очень приятно, учить их чему то и при этом видеть положительные результаты. Замечать, как они растут, как  учатся рисовать, лепить, как горят их маленькие глазки, когда им что-то показываешь и рассказываешь.</a:t>
            </a:r>
            <a:endParaRPr lang="ru-RU" sz="20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56" y="2643182"/>
            <a:ext cx="5643602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</TotalTime>
  <Words>838</Words>
  <Application>Microsoft Office PowerPoint</Application>
  <PresentationFormat>Экран (4:3)</PresentationFormat>
  <Paragraphs>94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8" baseType="lpstr">
      <vt:lpstr>Arial</vt:lpstr>
      <vt:lpstr>Calibri</vt:lpstr>
      <vt:lpstr>Monotype Corsiva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сад 1</dc:creator>
  <cp:lastModifiedBy>Детский сад Белочка</cp:lastModifiedBy>
  <cp:revision>30</cp:revision>
  <cp:lastPrinted>2021-04-14T08:44:01Z</cp:lastPrinted>
  <dcterms:created xsi:type="dcterms:W3CDTF">2021-04-07T10:10:12Z</dcterms:created>
  <dcterms:modified xsi:type="dcterms:W3CDTF">2021-12-10T05:30:13Z</dcterms:modified>
</cp:coreProperties>
</file>